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0" r:id="rId3"/>
    <p:sldId id="286" r:id="rId4"/>
    <p:sldId id="291" r:id="rId5"/>
    <p:sldId id="300" r:id="rId6"/>
    <p:sldId id="295" r:id="rId7"/>
    <p:sldId id="292" r:id="rId8"/>
    <p:sldId id="293" r:id="rId9"/>
    <p:sldId id="294" r:id="rId10"/>
    <p:sldId id="296" r:id="rId11"/>
    <p:sldId id="287" r:id="rId12"/>
    <p:sldId id="297" r:id="rId13"/>
    <p:sldId id="264" r:id="rId14"/>
    <p:sldId id="288" r:id="rId15"/>
    <p:sldId id="298" r:id="rId16"/>
    <p:sldId id="265" r:id="rId17"/>
    <p:sldId id="289" r:id="rId18"/>
    <p:sldId id="299" r:id="rId19"/>
    <p:sldId id="266"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B96562-7DDC-49C3-8C37-87CAC257554F}" v="2" dt="2025-11-20T23:26:53.72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2" d="100"/>
          <a:sy n="102" d="100"/>
        </p:scale>
        <p:origin x="138" y="12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y Garrison" userId="982f5273-42bc-41a0-8964-7c521e0af033" providerId="ADAL" clId="{A988D4A3-C759-4EEA-8FB2-91242E018A8C}"/>
    <pc:docChg chg="undo custSel modSld">
      <pc:chgData name="Mary Garrison" userId="982f5273-42bc-41a0-8964-7c521e0af033" providerId="ADAL" clId="{A988D4A3-C759-4EEA-8FB2-91242E018A8C}" dt="2025-11-20T23:29:10.748" v="461" actId="13244"/>
      <pc:docMkLst>
        <pc:docMk/>
      </pc:docMkLst>
      <pc:sldChg chg="addSp modSp mod">
        <pc:chgData name="Mary Garrison" userId="982f5273-42bc-41a0-8964-7c521e0af033" providerId="ADAL" clId="{A988D4A3-C759-4EEA-8FB2-91242E018A8C}" dt="2025-11-20T23:28:48.080" v="457"/>
        <pc:sldMkLst>
          <pc:docMk/>
          <pc:sldMk cId="3597127060" sldId="264"/>
        </pc:sldMkLst>
        <pc:spChg chg="add mod ord">
          <ac:chgData name="Mary Garrison" userId="982f5273-42bc-41a0-8964-7c521e0af033" providerId="ADAL" clId="{A988D4A3-C759-4EEA-8FB2-91242E018A8C}" dt="2025-11-20T23:28:48.080" v="457"/>
          <ac:spMkLst>
            <pc:docMk/>
            <pc:sldMk cId="3597127060" sldId="264"/>
            <ac:spMk id="2" creationId="{930B8325-54FC-51D4-4497-A6FB68D2DD36}"/>
          </ac:spMkLst>
        </pc:spChg>
      </pc:sldChg>
      <pc:sldChg chg="addSp modSp mod">
        <pc:chgData name="Mary Garrison" userId="982f5273-42bc-41a0-8964-7c521e0af033" providerId="ADAL" clId="{A988D4A3-C759-4EEA-8FB2-91242E018A8C}" dt="2025-11-20T23:28:58.233" v="459" actId="13244"/>
        <pc:sldMkLst>
          <pc:docMk/>
          <pc:sldMk cId="143244435" sldId="265"/>
        </pc:sldMkLst>
        <pc:spChg chg="add mod ord">
          <ac:chgData name="Mary Garrison" userId="982f5273-42bc-41a0-8964-7c521e0af033" providerId="ADAL" clId="{A988D4A3-C759-4EEA-8FB2-91242E018A8C}" dt="2025-11-20T23:28:58.233" v="459" actId="13244"/>
          <ac:spMkLst>
            <pc:docMk/>
            <pc:sldMk cId="143244435" sldId="265"/>
            <ac:spMk id="2" creationId="{CA71882A-51D8-829B-4094-14F4E8A8235C}"/>
          </ac:spMkLst>
        </pc:spChg>
      </pc:sldChg>
      <pc:sldChg chg="addSp modSp mod">
        <pc:chgData name="Mary Garrison" userId="982f5273-42bc-41a0-8964-7c521e0af033" providerId="ADAL" clId="{A988D4A3-C759-4EEA-8FB2-91242E018A8C}" dt="2025-11-20T23:29:10.748" v="461" actId="13244"/>
        <pc:sldMkLst>
          <pc:docMk/>
          <pc:sldMk cId="3372892148" sldId="266"/>
        </pc:sldMkLst>
        <pc:spChg chg="add mod ord">
          <ac:chgData name="Mary Garrison" userId="982f5273-42bc-41a0-8964-7c521e0af033" providerId="ADAL" clId="{A988D4A3-C759-4EEA-8FB2-91242E018A8C}" dt="2025-11-20T23:29:10.748" v="461" actId="13244"/>
          <ac:spMkLst>
            <pc:docMk/>
            <pc:sldMk cId="3372892148" sldId="266"/>
            <ac:spMk id="2" creationId="{F6B8A97F-D9A6-5F76-8C9E-1DE2E0592FA5}"/>
          </ac:spMkLst>
        </pc:spChg>
      </pc:sldChg>
      <pc:sldChg chg="addSp delSp modSp mod">
        <pc:chgData name="Mary Garrison" userId="982f5273-42bc-41a0-8964-7c521e0af033" providerId="ADAL" clId="{A988D4A3-C759-4EEA-8FB2-91242E018A8C}" dt="2025-11-20T23:28:11.314" v="451" actId="13244"/>
        <pc:sldMkLst>
          <pc:docMk/>
          <pc:sldMk cId="3928449954" sldId="292"/>
        </pc:sldMkLst>
        <pc:spChg chg="add del mod">
          <ac:chgData name="Mary Garrison" userId="982f5273-42bc-41a0-8964-7c521e0af033" providerId="ADAL" clId="{A988D4A3-C759-4EEA-8FB2-91242E018A8C}" dt="2025-11-20T23:08:51.280" v="1" actId="33771"/>
          <ac:spMkLst>
            <pc:docMk/>
            <pc:sldMk cId="3928449954" sldId="292"/>
            <ac:spMk id="3" creationId="{949A28D1-2081-4D56-4E3C-FCD12C1B60EA}"/>
          </ac:spMkLst>
        </pc:spChg>
        <pc:spChg chg="add del mod">
          <ac:chgData name="Mary Garrison" userId="982f5273-42bc-41a0-8964-7c521e0af033" providerId="ADAL" clId="{A988D4A3-C759-4EEA-8FB2-91242E018A8C}" dt="2025-11-20T23:09:15.790" v="3" actId="33699"/>
          <ac:spMkLst>
            <pc:docMk/>
            <pc:sldMk cId="3928449954" sldId="292"/>
            <ac:spMk id="5" creationId="{4836B29A-D23C-FB78-D4CD-CDAC698B13E2}"/>
          </ac:spMkLst>
        </pc:spChg>
        <pc:spChg chg="add mod ord">
          <ac:chgData name="Mary Garrison" userId="982f5273-42bc-41a0-8964-7c521e0af033" providerId="ADAL" clId="{A988D4A3-C759-4EEA-8FB2-91242E018A8C}" dt="2025-11-20T23:28:11.314" v="451" actId="13244"/>
          <ac:spMkLst>
            <pc:docMk/>
            <pc:sldMk cId="3928449954" sldId="292"/>
            <ac:spMk id="6" creationId="{6C5DC957-7B92-CDB6-BB81-8283257D49E4}"/>
          </ac:spMkLst>
        </pc:spChg>
      </pc:sldChg>
      <pc:sldChg chg="addSp modSp mod">
        <pc:chgData name="Mary Garrison" userId="982f5273-42bc-41a0-8964-7c521e0af033" providerId="ADAL" clId="{A988D4A3-C759-4EEA-8FB2-91242E018A8C}" dt="2025-11-20T23:28:20.337" v="452" actId="13244"/>
        <pc:sldMkLst>
          <pc:docMk/>
          <pc:sldMk cId="354915316" sldId="293"/>
        </pc:sldMkLst>
        <pc:spChg chg="add mod ord">
          <ac:chgData name="Mary Garrison" userId="982f5273-42bc-41a0-8964-7c521e0af033" providerId="ADAL" clId="{A988D4A3-C759-4EEA-8FB2-91242E018A8C}" dt="2025-11-20T23:28:20.337" v="452" actId="13244"/>
          <ac:spMkLst>
            <pc:docMk/>
            <pc:sldMk cId="354915316" sldId="293"/>
            <ac:spMk id="6" creationId="{4F9A3D76-A59D-5144-A0BB-71133276C6A5}"/>
          </ac:spMkLst>
        </pc:spChg>
      </pc:sldChg>
      <pc:sldChg chg="addSp modSp mod">
        <pc:chgData name="Mary Garrison" userId="982f5273-42bc-41a0-8964-7c521e0af033" providerId="ADAL" clId="{A988D4A3-C759-4EEA-8FB2-91242E018A8C}" dt="2025-11-20T23:28:25.475" v="453" actId="13244"/>
        <pc:sldMkLst>
          <pc:docMk/>
          <pc:sldMk cId="1064509978" sldId="294"/>
        </pc:sldMkLst>
        <pc:spChg chg="add mod ord">
          <ac:chgData name="Mary Garrison" userId="982f5273-42bc-41a0-8964-7c521e0af033" providerId="ADAL" clId="{A988D4A3-C759-4EEA-8FB2-91242E018A8C}" dt="2025-11-20T23:28:25.475" v="453" actId="13244"/>
          <ac:spMkLst>
            <pc:docMk/>
            <pc:sldMk cId="1064509978" sldId="294"/>
            <ac:spMk id="6" creationId="{6678F5F7-C900-ED7C-C641-8718D159EA69}"/>
          </ac:spMkLst>
        </pc:spChg>
      </pc:sldChg>
      <pc:sldChg chg="addSp modSp mod">
        <pc:chgData name="Mary Garrison" userId="982f5273-42bc-41a0-8964-7c521e0af033" providerId="ADAL" clId="{A988D4A3-C759-4EEA-8FB2-91242E018A8C}" dt="2025-11-20T23:28:37.956" v="454" actId="13244"/>
        <pc:sldMkLst>
          <pc:docMk/>
          <pc:sldMk cId="678408201" sldId="297"/>
        </pc:sldMkLst>
        <pc:spChg chg="add mod ord">
          <ac:chgData name="Mary Garrison" userId="982f5273-42bc-41a0-8964-7c521e0af033" providerId="ADAL" clId="{A988D4A3-C759-4EEA-8FB2-91242E018A8C}" dt="2025-11-20T23:28:37.956" v="454" actId="13244"/>
          <ac:spMkLst>
            <pc:docMk/>
            <pc:sldMk cId="678408201" sldId="297"/>
            <ac:spMk id="6" creationId="{B64DAD47-A0DA-6B62-11F0-67E15C912F32}"/>
          </ac:spMkLst>
        </pc:spChg>
      </pc:sldChg>
      <pc:sldChg chg="addSp modSp mod">
        <pc:chgData name="Mary Garrison" userId="982f5273-42bc-41a0-8964-7c521e0af033" providerId="ADAL" clId="{A988D4A3-C759-4EEA-8FB2-91242E018A8C}" dt="2025-11-20T23:28:55.238" v="458" actId="13244"/>
        <pc:sldMkLst>
          <pc:docMk/>
          <pc:sldMk cId="426113207" sldId="298"/>
        </pc:sldMkLst>
        <pc:spChg chg="add mod ord">
          <ac:chgData name="Mary Garrison" userId="982f5273-42bc-41a0-8964-7c521e0af033" providerId="ADAL" clId="{A988D4A3-C759-4EEA-8FB2-91242E018A8C}" dt="2025-11-20T23:28:55.238" v="458" actId="13244"/>
          <ac:spMkLst>
            <pc:docMk/>
            <pc:sldMk cId="426113207" sldId="298"/>
            <ac:spMk id="6" creationId="{215BC648-0635-97EB-B03A-5B0F758D8852}"/>
          </ac:spMkLst>
        </pc:spChg>
        <pc:graphicFrameChg chg="mod ord">
          <ac:chgData name="Mary Garrison" userId="982f5273-42bc-41a0-8964-7c521e0af033" providerId="ADAL" clId="{A988D4A3-C759-4EEA-8FB2-91242E018A8C}" dt="2025-11-20T23:27:43.899" v="448" actId="962"/>
          <ac:graphicFrameMkLst>
            <pc:docMk/>
            <pc:sldMk cId="426113207" sldId="298"/>
            <ac:graphicFrameMk id="4" creationId="{043FE0D0-9C60-380B-1627-764E1099113D}"/>
          </ac:graphicFrameMkLst>
        </pc:graphicFrameChg>
      </pc:sldChg>
      <pc:sldChg chg="addSp modSp mod">
        <pc:chgData name="Mary Garrison" userId="982f5273-42bc-41a0-8964-7c521e0af033" providerId="ADAL" clId="{A988D4A3-C759-4EEA-8FB2-91242E018A8C}" dt="2025-11-20T23:29:08.589" v="460" actId="13244"/>
        <pc:sldMkLst>
          <pc:docMk/>
          <pc:sldMk cId="1982760812" sldId="299"/>
        </pc:sldMkLst>
        <pc:spChg chg="add mod ord">
          <ac:chgData name="Mary Garrison" userId="982f5273-42bc-41a0-8964-7c521e0af033" providerId="ADAL" clId="{A988D4A3-C759-4EEA-8FB2-91242E018A8C}" dt="2025-11-20T23:29:08.589" v="460" actId="13244"/>
          <ac:spMkLst>
            <pc:docMk/>
            <pc:sldMk cId="1982760812" sldId="299"/>
            <ac:spMk id="6" creationId="{4AF2C648-ADC8-1089-A54D-DF5DF596D181}"/>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nv-my.sharepoint.com/personal/mlslayden_adsd_nv_gov/Documents/Indicator%20Targets%20for%20ICC%202025.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nv-my.sharepoint.com/personal/mlslayden_adsd_nv_gov/Documents/Indicator%20Targets%20for%20ICC%202025.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nv-my.sharepoint.com/personal/mlslayden_adsd_nv_gov/Documents/Indicator%20Targets%20for%20ICC%202025.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ysClr val="windowText" lastClr="000000"/>
                </a:solidFill>
                <a:latin typeface="+mn-lt"/>
                <a:ea typeface="+mn-ea"/>
                <a:cs typeface="+mn-cs"/>
              </a:defRPr>
            </a:pPr>
            <a:r>
              <a:rPr lang="en-US" sz="2400"/>
              <a:t>Know Their Rights</a:t>
            </a:r>
          </a:p>
        </c:rich>
      </c:tx>
      <c:overlay val="0"/>
      <c:spPr>
        <a:noFill/>
        <a:ln>
          <a:noFill/>
        </a:ln>
        <a:effectLst/>
      </c:spPr>
      <c:txPr>
        <a:bodyPr rot="0" spcFirstLastPara="1" vertOverflow="ellipsis" vert="horz" wrap="square" anchor="ctr" anchorCtr="1"/>
        <a:lstStyle/>
        <a:p>
          <a:pPr>
            <a:defRPr sz="2400" b="0" i="0" u="none" strike="noStrike" kern="1200" spc="0" baseline="0">
              <a:solidFill>
                <a:sysClr val="windowText" lastClr="000000"/>
              </a:solidFill>
              <a:latin typeface="+mn-lt"/>
              <a:ea typeface="+mn-ea"/>
              <a:cs typeface="+mn-cs"/>
            </a:defRPr>
          </a:pPr>
          <a:endParaRPr lang="en-US"/>
        </a:p>
      </c:txPr>
    </c:title>
    <c:autoTitleDeleted val="0"/>
    <c:plotArea>
      <c:layout/>
      <c:lineChart>
        <c:grouping val="standard"/>
        <c:varyColors val="0"/>
        <c:ser>
          <c:idx val="0"/>
          <c:order val="0"/>
          <c:tx>
            <c:strRef>
              <c:f>'Indicator 4'!$A$2</c:f>
              <c:strCache>
                <c:ptCount val="1"/>
                <c:pt idx="0">
                  <c:v>C4A Target</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layout>
                <c:manualLayout>
                  <c:x val="-5.1929574239461679E-2"/>
                  <c:y val="5.974477131726612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53E-4F47-AEE4-2C9FE82BB52C}"/>
                </c:ext>
              </c:extLst>
            </c:dLbl>
            <c:dLbl>
              <c:idx val="2"/>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53E-4F47-AEE4-2C9FE82BB52C}"/>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ysClr val="windowText" lastClr="000000"/>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'Indicator 4'!$B$1:$J$1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'Indicator 4'!$B$2:$J$2</c:f>
              <c:numCache>
                <c:formatCode>0.00%</c:formatCode>
                <c:ptCount val="9"/>
                <c:pt idx="0">
                  <c:v>0.97</c:v>
                </c:pt>
                <c:pt idx="1">
                  <c:v>0.97499999999999998</c:v>
                </c:pt>
                <c:pt idx="2">
                  <c:v>0.97499999999999998</c:v>
                </c:pt>
                <c:pt idx="3">
                  <c:v>0.97750000000000004</c:v>
                </c:pt>
                <c:pt idx="4">
                  <c:v>0.98</c:v>
                </c:pt>
                <c:pt idx="5">
                  <c:v>0.98250000000000004</c:v>
                </c:pt>
                <c:pt idx="6">
                  <c:v>0.98499999999999999</c:v>
                </c:pt>
                <c:pt idx="7">
                  <c:v>0.98750000000000004</c:v>
                </c:pt>
                <c:pt idx="8">
                  <c:v>0.99</c:v>
                </c:pt>
              </c:numCache>
            </c:numRef>
          </c:val>
          <c:smooth val="0"/>
          <c:extLst>
            <c:ext xmlns:c16="http://schemas.microsoft.com/office/drawing/2014/chart" uri="{C3380CC4-5D6E-409C-BE32-E72D297353CC}">
              <c16:uniqueId val="{00000002-453E-4F47-AEE4-2C9FE82BB52C}"/>
            </c:ext>
          </c:extLst>
        </c:ser>
        <c:ser>
          <c:idx val="1"/>
          <c:order val="1"/>
          <c:tx>
            <c:strRef>
              <c:f>'Indicator 4'!$A$3</c:f>
              <c:strCache>
                <c:ptCount val="1"/>
                <c:pt idx="0">
                  <c:v>C4A Data</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0"/>
              <c:layout>
                <c:manualLayout>
                  <c:x val="-4.9692437774137295E-2"/>
                  <c:y val="-7.778689715902775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53E-4F47-AEE4-2C9FE82BB52C}"/>
                </c:ext>
              </c:extLst>
            </c:dLbl>
            <c:dLbl>
              <c:idx val="2"/>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53E-4F47-AEE4-2C9FE82BB52C}"/>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ysClr val="windowText" lastClr="000000"/>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'Indicator 4'!$B$1:$J$1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'Indicator 4'!$B$3:$J$3</c:f>
              <c:numCache>
                <c:formatCode>0.00%</c:formatCode>
                <c:ptCount val="9"/>
                <c:pt idx="0">
                  <c:v>0.97160000000000002</c:v>
                </c:pt>
                <c:pt idx="1">
                  <c:v>0.96840000000000004</c:v>
                </c:pt>
                <c:pt idx="2">
                  <c:v>0.98870000000000002</c:v>
                </c:pt>
                <c:pt idx="3">
                  <c:v>0.97240000000000004</c:v>
                </c:pt>
                <c:pt idx="4">
                  <c:v>0.97489999999999999</c:v>
                </c:pt>
                <c:pt idx="5">
                  <c:v>0.96399999999999997</c:v>
                </c:pt>
                <c:pt idx="6">
                  <c:v>0.94550000000000001</c:v>
                </c:pt>
                <c:pt idx="7">
                  <c:v>0.95652173913043481</c:v>
                </c:pt>
              </c:numCache>
            </c:numRef>
          </c:val>
          <c:smooth val="0"/>
          <c:extLst>
            <c:ext xmlns:c16="http://schemas.microsoft.com/office/drawing/2014/chart" uri="{C3380CC4-5D6E-409C-BE32-E72D297353CC}">
              <c16:uniqueId val="{00000005-453E-4F47-AEE4-2C9FE82BB52C}"/>
            </c:ext>
          </c:extLst>
        </c:ser>
        <c:dLbls>
          <c:showLegendKey val="0"/>
          <c:showVal val="0"/>
          <c:showCatName val="0"/>
          <c:showSerName val="0"/>
          <c:showPercent val="0"/>
          <c:showBubbleSize val="0"/>
        </c:dLbls>
        <c:marker val="1"/>
        <c:smooth val="0"/>
        <c:axId val="1148039071"/>
        <c:axId val="1148040031"/>
      </c:lineChart>
      <c:catAx>
        <c:axId val="11480390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crossAx val="1148040031"/>
        <c:crosses val="autoZero"/>
        <c:auto val="1"/>
        <c:lblAlgn val="ctr"/>
        <c:lblOffset val="100"/>
        <c:noMultiLvlLbl val="0"/>
      </c:catAx>
      <c:valAx>
        <c:axId val="1148040031"/>
        <c:scaling>
          <c:orientation val="minMax"/>
          <c:min val="0.88000000000000012"/>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crossAx val="1148039071"/>
        <c:crosses val="autoZero"/>
        <c:crossBetween val="between"/>
        <c:majorUnit val="2.0000000000000004E-2"/>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ysClr val="windowText" lastClr="000000"/>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ysClr val="windowText" lastClr="000000"/>
                </a:solidFill>
                <a:latin typeface="+mn-lt"/>
                <a:ea typeface="+mn-ea"/>
                <a:cs typeface="+mn-cs"/>
              </a:defRPr>
            </a:pPr>
            <a:r>
              <a:rPr lang="en-US"/>
              <a:t>Effectively Communicate Child's Needs</a:t>
            </a:r>
          </a:p>
        </c:rich>
      </c:tx>
      <c:overlay val="0"/>
      <c:spPr>
        <a:noFill/>
        <a:ln>
          <a:noFill/>
        </a:ln>
        <a:effectLst/>
      </c:spPr>
      <c:txPr>
        <a:bodyPr rot="0" spcFirstLastPara="1" vertOverflow="ellipsis" vert="horz" wrap="square" anchor="ctr" anchorCtr="1"/>
        <a:lstStyle/>
        <a:p>
          <a:pPr>
            <a:defRPr sz="2160" b="0" i="0" u="none" strike="noStrike" kern="1200" spc="0" baseline="0">
              <a:solidFill>
                <a:sysClr val="windowText" lastClr="000000"/>
              </a:solidFill>
              <a:latin typeface="+mn-lt"/>
              <a:ea typeface="+mn-ea"/>
              <a:cs typeface="+mn-cs"/>
            </a:defRPr>
          </a:pPr>
          <a:endParaRPr lang="en-US"/>
        </a:p>
      </c:txPr>
    </c:title>
    <c:autoTitleDeleted val="0"/>
    <c:plotArea>
      <c:layout/>
      <c:lineChart>
        <c:grouping val="standard"/>
        <c:varyColors val="0"/>
        <c:ser>
          <c:idx val="0"/>
          <c:order val="0"/>
          <c:tx>
            <c:strRef>
              <c:f>'Indicator 4'!$A$7</c:f>
              <c:strCache>
                <c:ptCount val="1"/>
                <c:pt idx="0">
                  <c:v>C4B Target</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'Indicator 4'!$B$6:$J$6</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'Indicator 4'!$B$7:$J$7</c:f>
              <c:numCache>
                <c:formatCode>0.00%</c:formatCode>
                <c:ptCount val="9"/>
                <c:pt idx="0">
                  <c:v>0.96</c:v>
                </c:pt>
                <c:pt idx="1">
                  <c:v>0.96499999999999997</c:v>
                </c:pt>
                <c:pt idx="2">
                  <c:v>0.96499999999999997</c:v>
                </c:pt>
                <c:pt idx="3">
                  <c:v>0.96750000000000003</c:v>
                </c:pt>
                <c:pt idx="4">
                  <c:v>0.97</c:v>
                </c:pt>
                <c:pt idx="5">
                  <c:v>0.97250000000000003</c:v>
                </c:pt>
                <c:pt idx="6">
                  <c:v>0.97499999999999998</c:v>
                </c:pt>
                <c:pt idx="7">
                  <c:v>0.97750000000000004</c:v>
                </c:pt>
                <c:pt idx="8">
                  <c:v>0.98</c:v>
                </c:pt>
              </c:numCache>
            </c:numRef>
          </c:val>
          <c:smooth val="0"/>
          <c:extLst>
            <c:ext xmlns:c16="http://schemas.microsoft.com/office/drawing/2014/chart" uri="{C3380CC4-5D6E-409C-BE32-E72D297353CC}">
              <c16:uniqueId val="{00000000-3DD2-4CFB-B067-296A35EFDAF8}"/>
            </c:ext>
          </c:extLst>
        </c:ser>
        <c:ser>
          <c:idx val="1"/>
          <c:order val="1"/>
          <c:tx>
            <c:strRef>
              <c:f>'Indicator 4'!$A$8</c:f>
              <c:strCache>
                <c:ptCount val="1"/>
                <c:pt idx="0">
                  <c:v>C4B Data</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'Indicator 4'!$B$6:$J$6</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'Indicator 4'!$B$8:$J$8</c:f>
              <c:numCache>
                <c:formatCode>0.00%</c:formatCode>
                <c:ptCount val="9"/>
                <c:pt idx="0">
                  <c:v>0.96020000000000005</c:v>
                </c:pt>
                <c:pt idx="1">
                  <c:v>0.9526</c:v>
                </c:pt>
                <c:pt idx="2">
                  <c:v>0.94379999999999997</c:v>
                </c:pt>
                <c:pt idx="3">
                  <c:v>0.92120000000000002</c:v>
                </c:pt>
                <c:pt idx="4">
                  <c:v>0.93869999999999998</c:v>
                </c:pt>
                <c:pt idx="5">
                  <c:v>0.93620000000000003</c:v>
                </c:pt>
                <c:pt idx="6">
                  <c:v>0.8982</c:v>
                </c:pt>
                <c:pt idx="7">
                  <c:v>0.94968553459119498</c:v>
                </c:pt>
              </c:numCache>
            </c:numRef>
          </c:val>
          <c:smooth val="0"/>
          <c:extLst>
            <c:ext xmlns:c16="http://schemas.microsoft.com/office/drawing/2014/chart" uri="{C3380CC4-5D6E-409C-BE32-E72D297353CC}">
              <c16:uniqueId val="{00000001-3DD2-4CFB-B067-296A35EFDAF8}"/>
            </c:ext>
          </c:extLst>
        </c:ser>
        <c:dLbls>
          <c:showLegendKey val="0"/>
          <c:showVal val="0"/>
          <c:showCatName val="0"/>
          <c:showSerName val="0"/>
          <c:showPercent val="0"/>
          <c:showBubbleSize val="0"/>
        </c:dLbls>
        <c:marker val="1"/>
        <c:smooth val="0"/>
        <c:axId val="130771631"/>
        <c:axId val="130774991"/>
      </c:lineChart>
      <c:catAx>
        <c:axId val="1307716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crossAx val="130774991"/>
        <c:crosses val="autoZero"/>
        <c:auto val="1"/>
        <c:lblAlgn val="ctr"/>
        <c:lblOffset val="100"/>
        <c:noMultiLvlLbl val="0"/>
      </c:catAx>
      <c:valAx>
        <c:axId val="130774991"/>
        <c:scaling>
          <c:orientation val="minMax"/>
          <c:min val="0.88000000000000012"/>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crossAx val="13077163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800">
          <a:solidFill>
            <a:sysClr val="windowText" lastClr="000000"/>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ysClr val="windowText" lastClr="000000"/>
                </a:solidFill>
                <a:latin typeface="+mn-lt"/>
                <a:ea typeface="+mn-ea"/>
                <a:cs typeface="+mn-cs"/>
              </a:defRPr>
            </a:pPr>
            <a:r>
              <a:rPr lang="en-US"/>
              <a:t>Help Their Child Grow and Learn</a:t>
            </a:r>
          </a:p>
        </c:rich>
      </c:tx>
      <c:overlay val="0"/>
      <c:spPr>
        <a:noFill/>
        <a:ln>
          <a:noFill/>
        </a:ln>
        <a:effectLst/>
      </c:spPr>
      <c:txPr>
        <a:bodyPr rot="0" spcFirstLastPara="1" vertOverflow="ellipsis" vert="horz" wrap="square" anchor="ctr" anchorCtr="1"/>
        <a:lstStyle/>
        <a:p>
          <a:pPr>
            <a:defRPr sz="2160" b="0" i="0" u="none" strike="noStrike" kern="1200" spc="0" baseline="0">
              <a:solidFill>
                <a:sysClr val="windowText" lastClr="000000"/>
              </a:solidFill>
              <a:latin typeface="+mn-lt"/>
              <a:ea typeface="+mn-ea"/>
              <a:cs typeface="+mn-cs"/>
            </a:defRPr>
          </a:pPr>
          <a:endParaRPr lang="en-US"/>
        </a:p>
      </c:txPr>
    </c:title>
    <c:autoTitleDeleted val="0"/>
    <c:plotArea>
      <c:layout/>
      <c:lineChart>
        <c:grouping val="standard"/>
        <c:varyColors val="0"/>
        <c:ser>
          <c:idx val="0"/>
          <c:order val="0"/>
          <c:tx>
            <c:strRef>
              <c:f>'Indicator 4'!$A$12</c:f>
              <c:strCache>
                <c:ptCount val="1"/>
                <c:pt idx="0">
                  <c:v>C4C Target</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1"/>
              <c:layout>
                <c:manualLayout>
                  <c:x val="-6.4639675344594444E-2"/>
                  <c:y val="-7.76040794102864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35F-40F2-A684-5B952662B6A9}"/>
                </c:ext>
              </c:extLst>
            </c:dLbl>
            <c:dLbl>
              <c:idx val="5"/>
              <c:layout>
                <c:manualLayout>
                  <c:x val="-6.1701443569553809E-2"/>
                  <c:y val="-0.13190981335666374"/>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35F-40F2-A684-5B952662B6A9}"/>
                </c:ext>
              </c:extLst>
            </c:dLbl>
            <c:dLbl>
              <c:idx val="6"/>
              <c:layout>
                <c:manualLayout>
                  <c:x val="-6.4479221347331583E-2"/>
                  <c:y val="-0.12728018372703417"/>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35F-40F2-A684-5B952662B6A9}"/>
                </c:ext>
              </c:extLst>
            </c:dLbl>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'Indicator 4'!$B$11:$J$11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'Indicator 4'!$B$12:$J$12</c:f>
              <c:numCache>
                <c:formatCode>0.00%</c:formatCode>
                <c:ptCount val="9"/>
                <c:pt idx="0">
                  <c:v>0.94</c:v>
                </c:pt>
                <c:pt idx="1">
                  <c:v>0.94499999999999995</c:v>
                </c:pt>
                <c:pt idx="2">
                  <c:v>0.94499999999999995</c:v>
                </c:pt>
                <c:pt idx="3">
                  <c:v>0.94750000000000001</c:v>
                </c:pt>
                <c:pt idx="4">
                  <c:v>0.95</c:v>
                </c:pt>
                <c:pt idx="5">
                  <c:v>0.95250000000000001</c:v>
                </c:pt>
                <c:pt idx="6">
                  <c:v>0.95499999999999996</c:v>
                </c:pt>
                <c:pt idx="7">
                  <c:v>0.95750000000000002</c:v>
                </c:pt>
                <c:pt idx="8">
                  <c:v>0.96</c:v>
                </c:pt>
              </c:numCache>
            </c:numRef>
          </c:val>
          <c:smooth val="0"/>
          <c:extLst>
            <c:ext xmlns:c16="http://schemas.microsoft.com/office/drawing/2014/chart" uri="{C3380CC4-5D6E-409C-BE32-E72D297353CC}">
              <c16:uniqueId val="{00000003-E35F-40F2-A684-5B952662B6A9}"/>
            </c:ext>
          </c:extLst>
        </c:ser>
        <c:ser>
          <c:idx val="1"/>
          <c:order val="1"/>
          <c:tx>
            <c:strRef>
              <c:f>'Indicator 4'!$A$13</c:f>
              <c:strCache>
                <c:ptCount val="1"/>
                <c:pt idx="0">
                  <c:v>C4C Data</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1"/>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35F-40F2-A684-5B952662B6A9}"/>
                </c:ext>
              </c:extLst>
            </c:dLbl>
            <c:dLbl>
              <c:idx val="5"/>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35F-40F2-A684-5B952662B6A9}"/>
                </c:ext>
              </c:extLst>
            </c:dLbl>
            <c:dLbl>
              <c:idx val="6"/>
              <c:layout>
                <c:manualLayout>
                  <c:x val="-6.4479221347331583E-2"/>
                  <c:y val="0.14116907261592301"/>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35F-40F2-A684-5B952662B6A9}"/>
                </c:ext>
              </c:extLst>
            </c:dLbl>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'Indicator 4'!$B$11:$J$11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'Indicator 4'!$B$13:$J$13</c:f>
              <c:numCache>
                <c:formatCode>0.00%</c:formatCode>
                <c:ptCount val="9"/>
                <c:pt idx="0">
                  <c:v>0.95740000000000003</c:v>
                </c:pt>
                <c:pt idx="1">
                  <c:v>0.92889999999999995</c:v>
                </c:pt>
                <c:pt idx="2">
                  <c:v>0.9718</c:v>
                </c:pt>
                <c:pt idx="3">
                  <c:v>0.95520000000000005</c:v>
                </c:pt>
                <c:pt idx="4">
                  <c:v>0.9637</c:v>
                </c:pt>
                <c:pt idx="5">
                  <c:v>0.95</c:v>
                </c:pt>
                <c:pt idx="6">
                  <c:v>0.94610000000000005</c:v>
                </c:pt>
                <c:pt idx="7">
                  <c:v>0.98750000000000004</c:v>
                </c:pt>
              </c:numCache>
            </c:numRef>
          </c:val>
          <c:smooth val="0"/>
          <c:extLst>
            <c:ext xmlns:c16="http://schemas.microsoft.com/office/drawing/2014/chart" uri="{C3380CC4-5D6E-409C-BE32-E72D297353CC}">
              <c16:uniqueId val="{00000007-E35F-40F2-A684-5B952662B6A9}"/>
            </c:ext>
          </c:extLst>
        </c:ser>
        <c:dLbls>
          <c:showLegendKey val="0"/>
          <c:showVal val="0"/>
          <c:showCatName val="0"/>
          <c:showSerName val="0"/>
          <c:showPercent val="0"/>
          <c:showBubbleSize val="0"/>
        </c:dLbls>
        <c:marker val="1"/>
        <c:smooth val="0"/>
        <c:axId val="194637247"/>
        <c:axId val="194636767"/>
      </c:lineChart>
      <c:catAx>
        <c:axId val="1946372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crossAx val="194636767"/>
        <c:crosses val="autoZero"/>
        <c:auto val="1"/>
        <c:lblAlgn val="ctr"/>
        <c:lblOffset val="100"/>
        <c:noMultiLvlLbl val="0"/>
      </c:catAx>
      <c:valAx>
        <c:axId val="194636767"/>
        <c:scaling>
          <c:orientation val="minMax"/>
          <c:max val="1"/>
          <c:min val="0.88000000000000012"/>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crossAx val="19463724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800">
          <a:solidFill>
            <a:sysClr val="windowText" lastClr="000000"/>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7563C-36DA-066E-D3D4-00A5D65008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8BEEC92-6844-7A36-C6DF-357F435618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C127A95-5972-5785-159F-F19D0321720E}"/>
              </a:ext>
            </a:extLst>
          </p:cNvPr>
          <p:cNvSpPr>
            <a:spLocks noGrp="1"/>
          </p:cNvSpPr>
          <p:nvPr>
            <p:ph type="dt" sz="half" idx="10"/>
          </p:nvPr>
        </p:nvSpPr>
        <p:spPr/>
        <p:txBody>
          <a:bodyPr/>
          <a:lstStyle/>
          <a:p>
            <a:fld id="{276E5820-41A0-4527-B72C-87F7D1B3E96A}" type="datetimeFigureOut">
              <a:rPr lang="en-US" smtClean="0"/>
              <a:t>11/20/2025</a:t>
            </a:fld>
            <a:endParaRPr lang="en-US"/>
          </a:p>
        </p:txBody>
      </p:sp>
      <p:sp>
        <p:nvSpPr>
          <p:cNvPr id="5" name="Footer Placeholder 4">
            <a:extLst>
              <a:ext uri="{FF2B5EF4-FFF2-40B4-BE49-F238E27FC236}">
                <a16:creationId xmlns:a16="http://schemas.microsoft.com/office/drawing/2014/main" id="{F74DA06F-5ECD-08B1-F39F-8A561454AD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795696-7F58-6840-C0E1-6955F37BE269}"/>
              </a:ext>
            </a:extLst>
          </p:cNvPr>
          <p:cNvSpPr>
            <a:spLocks noGrp="1"/>
          </p:cNvSpPr>
          <p:nvPr>
            <p:ph type="sldNum" sz="quarter" idx="12"/>
          </p:nvPr>
        </p:nvSpPr>
        <p:spPr/>
        <p:txBody>
          <a:bodyPr/>
          <a:lstStyle/>
          <a:p>
            <a:fld id="{ED755452-A23C-41A4-BC63-CEEBF6473FD0}" type="slidenum">
              <a:rPr lang="en-US" smtClean="0"/>
              <a:t>‹#›</a:t>
            </a:fld>
            <a:endParaRPr lang="en-US"/>
          </a:p>
        </p:txBody>
      </p:sp>
    </p:spTree>
    <p:extLst>
      <p:ext uri="{BB962C8B-B14F-4D97-AF65-F5344CB8AC3E}">
        <p14:creationId xmlns:p14="http://schemas.microsoft.com/office/powerpoint/2010/main" val="2021340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6C345-7349-F8E3-5723-1104CD0CA07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787F3E8-D1F3-043D-1256-724B71B36FB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608EEB-B9C0-B9DC-763B-2CB4961448D8}"/>
              </a:ext>
            </a:extLst>
          </p:cNvPr>
          <p:cNvSpPr>
            <a:spLocks noGrp="1"/>
          </p:cNvSpPr>
          <p:nvPr>
            <p:ph type="dt" sz="half" idx="10"/>
          </p:nvPr>
        </p:nvSpPr>
        <p:spPr/>
        <p:txBody>
          <a:bodyPr/>
          <a:lstStyle/>
          <a:p>
            <a:fld id="{276E5820-41A0-4527-B72C-87F7D1B3E96A}" type="datetimeFigureOut">
              <a:rPr lang="en-US" smtClean="0"/>
              <a:t>11/20/2025</a:t>
            </a:fld>
            <a:endParaRPr lang="en-US"/>
          </a:p>
        </p:txBody>
      </p:sp>
      <p:sp>
        <p:nvSpPr>
          <p:cNvPr id="5" name="Footer Placeholder 4">
            <a:extLst>
              <a:ext uri="{FF2B5EF4-FFF2-40B4-BE49-F238E27FC236}">
                <a16:creationId xmlns:a16="http://schemas.microsoft.com/office/drawing/2014/main" id="{FFC006E1-DDDD-0B10-11A4-31A00E1064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EC63FC-AFD3-CDC1-F1E2-575A7506BD6D}"/>
              </a:ext>
            </a:extLst>
          </p:cNvPr>
          <p:cNvSpPr>
            <a:spLocks noGrp="1"/>
          </p:cNvSpPr>
          <p:nvPr>
            <p:ph type="sldNum" sz="quarter" idx="12"/>
          </p:nvPr>
        </p:nvSpPr>
        <p:spPr/>
        <p:txBody>
          <a:bodyPr/>
          <a:lstStyle/>
          <a:p>
            <a:fld id="{ED755452-A23C-41A4-BC63-CEEBF6473FD0}" type="slidenum">
              <a:rPr lang="en-US" smtClean="0"/>
              <a:t>‹#›</a:t>
            </a:fld>
            <a:endParaRPr lang="en-US"/>
          </a:p>
        </p:txBody>
      </p:sp>
    </p:spTree>
    <p:extLst>
      <p:ext uri="{BB962C8B-B14F-4D97-AF65-F5344CB8AC3E}">
        <p14:creationId xmlns:p14="http://schemas.microsoft.com/office/powerpoint/2010/main" val="1266710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C463A2-067A-9DED-952E-B7EC82D6AE6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E4E96C5-D402-7D11-5D12-FE906E9A8B9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62008E-035A-8B09-64F7-887058A3F0E2}"/>
              </a:ext>
            </a:extLst>
          </p:cNvPr>
          <p:cNvSpPr>
            <a:spLocks noGrp="1"/>
          </p:cNvSpPr>
          <p:nvPr>
            <p:ph type="dt" sz="half" idx="10"/>
          </p:nvPr>
        </p:nvSpPr>
        <p:spPr/>
        <p:txBody>
          <a:bodyPr/>
          <a:lstStyle/>
          <a:p>
            <a:fld id="{276E5820-41A0-4527-B72C-87F7D1B3E96A}" type="datetimeFigureOut">
              <a:rPr lang="en-US" smtClean="0"/>
              <a:t>11/20/2025</a:t>
            </a:fld>
            <a:endParaRPr lang="en-US"/>
          </a:p>
        </p:txBody>
      </p:sp>
      <p:sp>
        <p:nvSpPr>
          <p:cNvPr id="5" name="Footer Placeholder 4">
            <a:extLst>
              <a:ext uri="{FF2B5EF4-FFF2-40B4-BE49-F238E27FC236}">
                <a16:creationId xmlns:a16="http://schemas.microsoft.com/office/drawing/2014/main" id="{A25F8CBE-4B11-46B6-B050-1BE0355482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A4889F-2EF5-F87C-C4CD-97B7FFC5133D}"/>
              </a:ext>
            </a:extLst>
          </p:cNvPr>
          <p:cNvSpPr>
            <a:spLocks noGrp="1"/>
          </p:cNvSpPr>
          <p:nvPr>
            <p:ph type="sldNum" sz="quarter" idx="12"/>
          </p:nvPr>
        </p:nvSpPr>
        <p:spPr/>
        <p:txBody>
          <a:bodyPr/>
          <a:lstStyle/>
          <a:p>
            <a:fld id="{ED755452-A23C-41A4-BC63-CEEBF6473FD0}" type="slidenum">
              <a:rPr lang="en-US" smtClean="0"/>
              <a:t>‹#›</a:t>
            </a:fld>
            <a:endParaRPr lang="en-US"/>
          </a:p>
        </p:txBody>
      </p:sp>
    </p:spTree>
    <p:extLst>
      <p:ext uri="{BB962C8B-B14F-4D97-AF65-F5344CB8AC3E}">
        <p14:creationId xmlns:p14="http://schemas.microsoft.com/office/powerpoint/2010/main" val="3281153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4A260-55F8-2F92-E519-6A70B72EA2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53C677-385B-9C40-889B-D3D9F4FD67F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2014AD-1389-37FB-54CC-0650CD8B51EE}"/>
              </a:ext>
            </a:extLst>
          </p:cNvPr>
          <p:cNvSpPr>
            <a:spLocks noGrp="1"/>
          </p:cNvSpPr>
          <p:nvPr>
            <p:ph type="dt" sz="half" idx="10"/>
          </p:nvPr>
        </p:nvSpPr>
        <p:spPr/>
        <p:txBody>
          <a:bodyPr/>
          <a:lstStyle/>
          <a:p>
            <a:fld id="{276E5820-41A0-4527-B72C-87F7D1B3E96A}" type="datetimeFigureOut">
              <a:rPr lang="en-US" smtClean="0"/>
              <a:t>11/20/2025</a:t>
            </a:fld>
            <a:endParaRPr lang="en-US"/>
          </a:p>
        </p:txBody>
      </p:sp>
      <p:sp>
        <p:nvSpPr>
          <p:cNvPr id="5" name="Footer Placeholder 4">
            <a:extLst>
              <a:ext uri="{FF2B5EF4-FFF2-40B4-BE49-F238E27FC236}">
                <a16:creationId xmlns:a16="http://schemas.microsoft.com/office/drawing/2014/main" id="{22340EC3-DD48-5C54-15B6-C5A68C85D0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89BD5C-B0B2-CD12-BCE9-7FB67FC238FB}"/>
              </a:ext>
            </a:extLst>
          </p:cNvPr>
          <p:cNvSpPr>
            <a:spLocks noGrp="1"/>
          </p:cNvSpPr>
          <p:nvPr>
            <p:ph type="sldNum" sz="quarter" idx="12"/>
          </p:nvPr>
        </p:nvSpPr>
        <p:spPr/>
        <p:txBody>
          <a:bodyPr/>
          <a:lstStyle/>
          <a:p>
            <a:fld id="{ED755452-A23C-41A4-BC63-CEEBF6473FD0}" type="slidenum">
              <a:rPr lang="en-US" smtClean="0"/>
              <a:t>‹#›</a:t>
            </a:fld>
            <a:endParaRPr lang="en-US"/>
          </a:p>
        </p:txBody>
      </p:sp>
    </p:spTree>
    <p:extLst>
      <p:ext uri="{BB962C8B-B14F-4D97-AF65-F5344CB8AC3E}">
        <p14:creationId xmlns:p14="http://schemas.microsoft.com/office/powerpoint/2010/main" val="4075692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4E71E-50C9-992B-1960-8C01F60644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37C5D8-0B18-8556-6ACD-73AFB11E4AC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29E999F-63E7-92E5-7F95-56CE11D785EE}"/>
              </a:ext>
            </a:extLst>
          </p:cNvPr>
          <p:cNvSpPr>
            <a:spLocks noGrp="1"/>
          </p:cNvSpPr>
          <p:nvPr>
            <p:ph type="dt" sz="half" idx="10"/>
          </p:nvPr>
        </p:nvSpPr>
        <p:spPr/>
        <p:txBody>
          <a:bodyPr/>
          <a:lstStyle/>
          <a:p>
            <a:fld id="{276E5820-41A0-4527-B72C-87F7D1B3E96A}" type="datetimeFigureOut">
              <a:rPr lang="en-US" smtClean="0"/>
              <a:t>11/20/2025</a:t>
            </a:fld>
            <a:endParaRPr lang="en-US"/>
          </a:p>
        </p:txBody>
      </p:sp>
      <p:sp>
        <p:nvSpPr>
          <p:cNvPr id="5" name="Footer Placeholder 4">
            <a:extLst>
              <a:ext uri="{FF2B5EF4-FFF2-40B4-BE49-F238E27FC236}">
                <a16:creationId xmlns:a16="http://schemas.microsoft.com/office/drawing/2014/main" id="{49B44AF7-A979-B394-C9AD-59555374A3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9D4507-7B63-3A1D-A2B1-708B0B47A5E0}"/>
              </a:ext>
            </a:extLst>
          </p:cNvPr>
          <p:cNvSpPr>
            <a:spLocks noGrp="1"/>
          </p:cNvSpPr>
          <p:nvPr>
            <p:ph type="sldNum" sz="quarter" idx="12"/>
          </p:nvPr>
        </p:nvSpPr>
        <p:spPr/>
        <p:txBody>
          <a:bodyPr/>
          <a:lstStyle/>
          <a:p>
            <a:fld id="{ED755452-A23C-41A4-BC63-CEEBF6473FD0}" type="slidenum">
              <a:rPr lang="en-US" smtClean="0"/>
              <a:t>‹#›</a:t>
            </a:fld>
            <a:endParaRPr lang="en-US"/>
          </a:p>
        </p:txBody>
      </p:sp>
    </p:spTree>
    <p:extLst>
      <p:ext uri="{BB962C8B-B14F-4D97-AF65-F5344CB8AC3E}">
        <p14:creationId xmlns:p14="http://schemas.microsoft.com/office/powerpoint/2010/main" val="1147291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C8681-892F-F634-EE8F-BF0F3F10B7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791478-8676-0C9E-311E-79AFDA66A4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5946DD7-A92F-6CAF-DCCF-C99A39F1DB2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3D741C9-FA3E-E807-0D77-AB4D49ABC5CF}"/>
              </a:ext>
            </a:extLst>
          </p:cNvPr>
          <p:cNvSpPr>
            <a:spLocks noGrp="1"/>
          </p:cNvSpPr>
          <p:nvPr>
            <p:ph type="dt" sz="half" idx="10"/>
          </p:nvPr>
        </p:nvSpPr>
        <p:spPr/>
        <p:txBody>
          <a:bodyPr/>
          <a:lstStyle/>
          <a:p>
            <a:fld id="{276E5820-41A0-4527-B72C-87F7D1B3E96A}" type="datetimeFigureOut">
              <a:rPr lang="en-US" smtClean="0"/>
              <a:t>11/20/2025</a:t>
            </a:fld>
            <a:endParaRPr lang="en-US"/>
          </a:p>
        </p:txBody>
      </p:sp>
      <p:sp>
        <p:nvSpPr>
          <p:cNvPr id="6" name="Footer Placeholder 5">
            <a:extLst>
              <a:ext uri="{FF2B5EF4-FFF2-40B4-BE49-F238E27FC236}">
                <a16:creationId xmlns:a16="http://schemas.microsoft.com/office/drawing/2014/main" id="{52A6A397-CB99-EAB1-AB75-EDD3ED0B5A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23160B-81E2-51F7-72BB-A7051C79DCA6}"/>
              </a:ext>
            </a:extLst>
          </p:cNvPr>
          <p:cNvSpPr>
            <a:spLocks noGrp="1"/>
          </p:cNvSpPr>
          <p:nvPr>
            <p:ph type="sldNum" sz="quarter" idx="12"/>
          </p:nvPr>
        </p:nvSpPr>
        <p:spPr/>
        <p:txBody>
          <a:bodyPr/>
          <a:lstStyle/>
          <a:p>
            <a:fld id="{ED755452-A23C-41A4-BC63-CEEBF6473FD0}" type="slidenum">
              <a:rPr lang="en-US" smtClean="0"/>
              <a:t>‹#›</a:t>
            </a:fld>
            <a:endParaRPr lang="en-US"/>
          </a:p>
        </p:txBody>
      </p:sp>
    </p:spTree>
    <p:extLst>
      <p:ext uri="{BB962C8B-B14F-4D97-AF65-F5344CB8AC3E}">
        <p14:creationId xmlns:p14="http://schemas.microsoft.com/office/powerpoint/2010/main" val="802636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7DC1F-BAEE-7FDB-7EA0-8A7E17C0900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21624E2-B6D2-43F7-E521-B90FD285960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AF2EF1F-0F53-7569-2882-50AC6760245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9E2726E-B538-347E-258B-E00B7A3D91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32F7077-0812-39AE-BDCB-C1786DD132F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F806D19-E32B-E529-8229-C7F5E3742207}"/>
              </a:ext>
            </a:extLst>
          </p:cNvPr>
          <p:cNvSpPr>
            <a:spLocks noGrp="1"/>
          </p:cNvSpPr>
          <p:nvPr>
            <p:ph type="dt" sz="half" idx="10"/>
          </p:nvPr>
        </p:nvSpPr>
        <p:spPr/>
        <p:txBody>
          <a:bodyPr/>
          <a:lstStyle/>
          <a:p>
            <a:fld id="{276E5820-41A0-4527-B72C-87F7D1B3E96A}" type="datetimeFigureOut">
              <a:rPr lang="en-US" smtClean="0"/>
              <a:t>11/20/2025</a:t>
            </a:fld>
            <a:endParaRPr lang="en-US"/>
          </a:p>
        </p:txBody>
      </p:sp>
      <p:sp>
        <p:nvSpPr>
          <p:cNvPr id="8" name="Footer Placeholder 7">
            <a:extLst>
              <a:ext uri="{FF2B5EF4-FFF2-40B4-BE49-F238E27FC236}">
                <a16:creationId xmlns:a16="http://schemas.microsoft.com/office/drawing/2014/main" id="{1FB0BD10-0499-7B27-B58A-DCB8A15BCBF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34BA556-DA9F-364A-3ABB-A7D86B1D7714}"/>
              </a:ext>
            </a:extLst>
          </p:cNvPr>
          <p:cNvSpPr>
            <a:spLocks noGrp="1"/>
          </p:cNvSpPr>
          <p:nvPr>
            <p:ph type="sldNum" sz="quarter" idx="12"/>
          </p:nvPr>
        </p:nvSpPr>
        <p:spPr/>
        <p:txBody>
          <a:bodyPr/>
          <a:lstStyle/>
          <a:p>
            <a:fld id="{ED755452-A23C-41A4-BC63-CEEBF6473FD0}" type="slidenum">
              <a:rPr lang="en-US" smtClean="0"/>
              <a:t>‹#›</a:t>
            </a:fld>
            <a:endParaRPr lang="en-US"/>
          </a:p>
        </p:txBody>
      </p:sp>
    </p:spTree>
    <p:extLst>
      <p:ext uri="{BB962C8B-B14F-4D97-AF65-F5344CB8AC3E}">
        <p14:creationId xmlns:p14="http://schemas.microsoft.com/office/powerpoint/2010/main" val="2330264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58F26-F3A2-39BD-3B32-9ACA35B92C4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786903-B4B7-62C8-6EC5-64774125201D}"/>
              </a:ext>
            </a:extLst>
          </p:cNvPr>
          <p:cNvSpPr>
            <a:spLocks noGrp="1"/>
          </p:cNvSpPr>
          <p:nvPr>
            <p:ph type="dt" sz="half" idx="10"/>
          </p:nvPr>
        </p:nvSpPr>
        <p:spPr/>
        <p:txBody>
          <a:bodyPr/>
          <a:lstStyle/>
          <a:p>
            <a:fld id="{276E5820-41A0-4527-B72C-87F7D1B3E96A}" type="datetimeFigureOut">
              <a:rPr lang="en-US" smtClean="0"/>
              <a:t>11/20/2025</a:t>
            </a:fld>
            <a:endParaRPr lang="en-US"/>
          </a:p>
        </p:txBody>
      </p:sp>
      <p:sp>
        <p:nvSpPr>
          <p:cNvPr id="4" name="Footer Placeholder 3">
            <a:extLst>
              <a:ext uri="{FF2B5EF4-FFF2-40B4-BE49-F238E27FC236}">
                <a16:creationId xmlns:a16="http://schemas.microsoft.com/office/drawing/2014/main" id="{25AB1E8B-FFEA-BB40-0481-631952B344A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91DED74-3DE5-F926-7EFC-5587E472CE83}"/>
              </a:ext>
            </a:extLst>
          </p:cNvPr>
          <p:cNvSpPr>
            <a:spLocks noGrp="1"/>
          </p:cNvSpPr>
          <p:nvPr>
            <p:ph type="sldNum" sz="quarter" idx="12"/>
          </p:nvPr>
        </p:nvSpPr>
        <p:spPr/>
        <p:txBody>
          <a:bodyPr/>
          <a:lstStyle/>
          <a:p>
            <a:fld id="{ED755452-A23C-41A4-BC63-CEEBF6473FD0}" type="slidenum">
              <a:rPr lang="en-US" smtClean="0"/>
              <a:t>‹#›</a:t>
            </a:fld>
            <a:endParaRPr lang="en-US"/>
          </a:p>
        </p:txBody>
      </p:sp>
    </p:spTree>
    <p:extLst>
      <p:ext uri="{BB962C8B-B14F-4D97-AF65-F5344CB8AC3E}">
        <p14:creationId xmlns:p14="http://schemas.microsoft.com/office/powerpoint/2010/main" val="1262238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2347C5B-D8DB-02FE-7BBA-A8D16E7C2AD9}"/>
              </a:ext>
            </a:extLst>
          </p:cNvPr>
          <p:cNvSpPr>
            <a:spLocks noGrp="1"/>
          </p:cNvSpPr>
          <p:nvPr>
            <p:ph type="dt" sz="half" idx="10"/>
          </p:nvPr>
        </p:nvSpPr>
        <p:spPr/>
        <p:txBody>
          <a:bodyPr/>
          <a:lstStyle/>
          <a:p>
            <a:fld id="{276E5820-41A0-4527-B72C-87F7D1B3E96A}" type="datetimeFigureOut">
              <a:rPr lang="en-US" smtClean="0"/>
              <a:t>11/20/2025</a:t>
            </a:fld>
            <a:endParaRPr lang="en-US"/>
          </a:p>
        </p:txBody>
      </p:sp>
      <p:sp>
        <p:nvSpPr>
          <p:cNvPr id="3" name="Footer Placeholder 2">
            <a:extLst>
              <a:ext uri="{FF2B5EF4-FFF2-40B4-BE49-F238E27FC236}">
                <a16:creationId xmlns:a16="http://schemas.microsoft.com/office/drawing/2014/main" id="{61E8F17C-DAA2-2E17-C1FD-D8CB5CCC286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0C7C7B9-F58C-81D2-61CB-6E43158FE17B}"/>
              </a:ext>
            </a:extLst>
          </p:cNvPr>
          <p:cNvSpPr>
            <a:spLocks noGrp="1"/>
          </p:cNvSpPr>
          <p:nvPr>
            <p:ph type="sldNum" sz="quarter" idx="12"/>
          </p:nvPr>
        </p:nvSpPr>
        <p:spPr/>
        <p:txBody>
          <a:bodyPr/>
          <a:lstStyle/>
          <a:p>
            <a:fld id="{ED755452-A23C-41A4-BC63-CEEBF6473FD0}" type="slidenum">
              <a:rPr lang="en-US" smtClean="0"/>
              <a:t>‹#›</a:t>
            </a:fld>
            <a:endParaRPr lang="en-US"/>
          </a:p>
        </p:txBody>
      </p:sp>
    </p:spTree>
    <p:extLst>
      <p:ext uri="{BB962C8B-B14F-4D97-AF65-F5344CB8AC3E}">
        <p14:creationId xmlns:p14="http://schemas.microsoft.com/office/powerpoint/2010/main" val="1498633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0ACB4-38C8-67A3-9F63-13EC11782E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9622B44-D723-F6F9-9913-4D33C326C6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6B981E6-4B2C-198C-99C3-6CB2578297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260D33-5341-3C7D-C986-90D1D661AACB}"/>
              </a:ext>
            </a:extLst>
          </p:cNvPr>
          <p:cNvSpPr>
            <a:spLocks noGrp="1"/>
          </p:cNvSpPr>
          <p:nvPr>
            <p:ph type="dt" sz="half" idx="10"/>
          </p:nvPr>
        </p:nvSpPr>
        <p:spPr/>
        <p:txBody>
          <a:bodyPr/>
          <a:lstStyle/>
          <a:p>
            <a:fld id="{276E5820-41A0-4527-B72C-87F7D1B3E96A}" type="datetimeFigureOut">
              <a:rPr lang="en-US" smtClean="0"/>
              <a:t>11/20/2025</a:t>
            </a:fld>
            <a:endParaRPr lang="en-US"/>
          </a:p>
        </p:txBody>
      </p:sp>
      <p:sp>
        <p:nvSpPr>
          <p:cNvPr id="6" name="Footer Placeholder 5">
            <a:extLst>
              <a:ext uri="{FF2B5EF4-FFF2-40B4-BE49-F238E27FC236}">
                <a16:creationId xmlns:a16="http://schemas.microsoft.com/office/drawing/2014/main" id="{9F4BC4B9-7677-2528-547C-182E13124C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4C4434-CEDB-A10E-C3F5-CBF7FC16A4BC}"/>
              </a:ext>
            </a:extLst>
          </p:cNvPr>
          <p:cNvSpPr>
            <a:spLocks noGrp="1"/>
          </p:cNvSpPr>
          <p:nvPr>
            <p:ph type="sldNum" sz="quarter" idx="12"/>
          </p:nvPr>
        </p:nvSpPr>
        <p:spPr/>
        <p:txBody>
          <a:bodyPr/>
          <a:lstStyle/>
          <a:p>
            <a:fld id="{ED755452-A23C-41A4-BC63-CEEBF6473FD0}" type="slidenum">
              <a:rPr lang="en-US" smtClean="0"/>
              <a:t>‹#›</a:t>
            </a:fld>
            <a:endParaRPr lang="en-US"/>
          </a:p>
        </p:txBody>
      </p:sp>
    </p:spTree>
    <p:extLst>
      <p:ext uri="{BB962C8B-B14F-4D97-AF65-F5344CB8AC3E}">
        <p14:creationId xmlns:p14="http://schemas.microsoft.com/office/powerpoint/2010/main" val="2430814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4282B-202C-24DB-00F3-6056351891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62B6E51-5DD3-34BD-7D7A-1FCFF1A823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F1C4F84-D7A0-F58B-7EB0-840494269E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84E791-9FAF-0BDA-DBAF-A4D381E7C1C2}"/>
              </a:ext>
            </a:extLst>
          </p:cNvPr>
          <p:cNvSpPr>
            <a:spLocks noGrp="1"/>
          </p:cNvSpPr>
          <p:nvPr>
            <p:ph type="dt" sz="half" idx="10"/>
          </p:nvPr>
        </p:nvSpPr>
        <p:spPr/>
        <p:txBody>
          <a:bodyPr/>
          <a:lstStyle/>
          <a:p>
            <a:fld id="{276E5820-41A0-4527-B72C-87F7D1B3E96A}" type="datetimeFigureOut">
              <a:rPr lang="en-US" smtClean="0"/>
              <a:t>11/20/2025</a:t>
            </a:fld>
            <a:endParaRPr lang="en-US"/>
          </a:p>
        </p:txBody>
      </p:sp>
      <p:sp>
        <p:nvSpPr>
          <p:cNvPr id="6" name="Footer Placeholder 5">
            <a:extLst>
              <a:ext uri="{FF2B5EF4-FFF2-40B4-BE49-F238E27FC236}">
                <a16:creationId xmlns:a16="http://schemas.microsoft.com/office/drawing/2014/main" id="{530D4BD3-42FE-E3BF-56C5-E16C4B0E1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B6FDAF-8806-5457-FCAD-32EC808A467C}"/>
              </a:ext>
            </a:extLst>
          </p:cNvPr>
          <p:cNvSpPr>
            <a:spLocks noGrp="1"/>
          </p:cNvSpPr>
          <p:nvPr>
            <p:ph type="sldNum" sz="quarter" idx="12"/>
          </p:nvPr>
        </p:nvSpPr>
        <p:spPr/>
        <p:txBody>
          <a:bodyPr/>
          <a:lstStyle/>
          <a:p>
            <a:fld id="{ED755452-A23C-41A4-BC63-CEEBF6473FD0}" type="slidenum">
              <a:rPr lang="en-US" smtClean="0"/>
              <a:t>‹#›</a:t>
            </a:fld>
            <a:endParaRPr lang="en-US"/>
          </a:p>
        </p:txBody>
      </p:sp>
    </p:spTree>
    <p:extLst>
      <p:ext uri="{BB962C8B-B14F-4D97-AF65-F5344CB8AC3E}">
        <p14:creationId xmlns:p14="http://schemas.microsoft.com/office/powerpoint/2010/main" val="3770086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0C4902-FA01-1217-05AD-6A9B693583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1470A0A-9DA7-5B72-C5C2-D34DD68F10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063FE0-6261-48D1-C363-346983CEBD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76E5820-41A0-4527-B72C-87F7D1B3E96A}" type="datetimeFigureOut">
              <a:rPr lang="en-US" smtClean="0"/>
              <a:t>11/20/2025</a:t>
            </a:fld>
            <a:endParaRPr lang="en-US"/>
          </a:p>
        </p:txBody>
      </p:sp>
      <p:sp>
        <p:nvSpPr>
          <p:cNvPr id="5" name="Footer Placeholder 4">
            <a:extLst>
              <a:ext uri="{FF2B5EF4-FFF2-40B4-BE49-F238E27FC236}">
                <a16:creationId xmlns:a16="http://schemas.microsoft.com/office/drawing/2014/main" id="{3907961D-1A5F-CA6F-7B71-3E1F61F2DA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3EB5382-ABB9-B9BC-3CC2-FDCE51A630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D755452-A23C-41A4-BC63-CEEBF6473FD0}" type="slidenum">
              <a:rPr lang="en-US" smtClean="0"/>
              <a:t>‹#›</a:t>
            </a:fld>
            <a:endParaRPr lang="en-US"/>
          </a:p>
        </p:txBody>
      </p:sp>
    </p:spTree>
    <p:extLst>
      <p:ext uri="{BB962C8B-B14F-4D97-AF65-F5344CB8AC3E}">
        <p14:creationId xmlns:p14="http://schemas.microsoft.com/office/powerpoint/2010/main" val="1124050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ectacenter.org/eco/pages/familyoutcomes.asp"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75096-9F11-07D9-38CB-B6694ECD82D6}"/>
              </a:ext>
            </a:extLst>
          </p:cNvPr>
          <p:cNvSpPr>
            <a:spLocks noGrp="1"/>
          </p:cNvSpPr>
          <p:nvPr>
            <p:ph type="ctrTitle"/>
          </p:nvPr>
        </p:nvSpPr>
        <p:spPr>
          <a:xfrm>
            <a:off x="658761" y="216310"/>
            <a:ext cx="10903973" cy="5041489"/>
          </a:xfrm>
        </p:spPr>
        <p:txBody>
          <a:bodyPr>
            <a:normAutofit/>
          </a:bodyPr>
          <a:lstStyle/>
          <a:p>
            <a:r>
              <a:rPr lang="en-US" dirty="0"/>
              <a:t>IDEA Part C </a:t>
            </a:r>
            <a:br>
              <a:rPr lang="en-US" dirty="0"/>
            </a:br>
            <a:r>
              <a:rPr lang="en-US" dirty="0"/>
              <a:t>State Performance Plan / Annual Performance Report (SPP/APR) Indicator 4:</a:t>
            </a:r>
            <a:br>
              <a:rPr lang="en-US" dirty="0"/>
            </a:br>
            <a:r>
              <a:rPr lang="en-US" dirty="0"/>
              <a:t>Family Outcomes</a:t>
            </a:r>
          </a:p>
        </p:txBody>
      </p:sp>
      <p:sp>
        <p:nvSpPr>
          <p:cNvPr id="3" name="Subtitle 2">
            <a:extLst>
              <a:ext uri="{FF2B5EF4-FFF2-40B4-BE49-F238E27FC236}">
                <a16:creationId xmlns:a16="http://schemas.microsoft.com/office/drawing/2014/main" id="{9D0B9E50-3587-67DF-495A-5D641395A155}"/>
              </a:ext>
            </a:extLst>
          </p:cNvPr>
          <p:cNvSpPr>
            <a:spLocks noGrp="1"/>
          </p:cNvSpPr>
          <p:nvPr>
            <p:ph type="subTitle" idx="1"/>
          </p:nvPr>
        </p:nvSpPr>
        <p:spPr>
          <a:xfrm>
            <a:off x="1524000" y="5122606"/>
            <a:ext cx="9144000" cy="1288026"/>
          </a:xfrm>
        </p:spPr>
        <p:txBody>
          <a:bodyPr>
            <a:normAutofit fontScale="77500" lnSpcReduction="20000"/>
          </a:bodyPr>
          <a:lstStyle/>
          <a:p>
            <a:endParaRPr lang="en-US" dirty="0"/>
          </a:p>
          <a:p>
            <a:r>
              <a:rPr lang="en-US" dirty="0"/>
              <a:t>Melissa Slayden, BS</a:t>
            </a:r>
          </a:p>
          <a:p>
            <a:r>
              <a:rPr lang="en-US" dirty="0"/>
              <a:t>Mary Garrison</a:t>
            </a:r>
          </a:p>
          <a:p>
            <a:r>
              <a:rPr lang="en-US" dirty="0"/>
              <a:t>Pam Silva, TVI, Ph.D.</a:t>
            </a:r>
          </a:p>
          <a:p>
            <a:endParaRPr lang="en-US" dirty="0"/>
          </a:p>
        </p:txBody>
      </p:sp>
    </p:spTree>
    <p:extLst>
      <p:ext uri="{BB962C8B-B14F-4D97-AF65-F5344CB8AC3E}">
        <p14:creationId xmlns:p14="http://schemas.microsoft.com/office/powerpoint/2010/main" val="42813809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D87CB-BFFB-9212-A0FE-643180AD1999}"/>
              </a:ext>
            </a:extLst>
          </p:cNvPr>
          <p:cNvSpPr>
            <a:spLocks noGrp="1"/>
          </p:cNvSpPr>
          <p:nvPr>
            <p:ph type="title"/>
          </p:nvPr>
        </p:nvSpPr>
        <p:spPr>
          <a:xfrm>
            <a:off x="838200" y="365125"/>
            <a:ext cx="10515600" cy="716423"/>
          </a:xfrm>
        </p:spPr>
        <p:txBody>
          <a:bodyPr/>
          <a:lstStyle/>
          <a:p>
            <a:r>
              <a:rPr lang="en-US" dirty="0"/>
              <a:t>Family Survey 2025-2026 Timeline</a:t>
            </a:r>
          </a:p>
        </p:txBody>
      </p:sp>
      <p:sp>
        <p:nvSpPr>
          <p:cNvPr id="3" name="Content Placeholder 2">
            <a:extLst>
              <a:ext uri="{FF2B5EF4-FFF2-40B4-BE49-F238E27FC236}">
                <a16:creationId xmlns:a16="http://schemas.microsoft.com/office/drawing/2014/main" id="{E12BB81D-26A1-1CDF-FB65-90B70525A67B}"/>
              </a:ext>
            </a:extLst>
          </p:cNvPr>
          <p:cNvSpPr>
            <a:spLocks noGrp="1"/>
          </p:cNvSpPr>
          <p:nvPr>
            <p:ph idx="1"/>
          </p:nvPr>
        </p:nvSpPr>
        <p:spPr>
          <a:xfrm>
            <a:off x="838200" y="1081548"/>
            <a:ext cx="10515600" cy="5095415"/>
          </a:xfrm>
        </p:spPr>
        <p:txBody>
          <a:bodyPr/>
          <a:lstStyle/>
          <a:p>
            <a:r>
              <a:rPr lang="en-US" dirty="0"/>
              <a:t>December 1 Child Count Day</a:t>
            </a:r>
          </a:p>
          <a:p>
            <a:pPr lvl="1"/>
            <a:r>
              <a:rPr lang="en-US" dirty="0"/>
              <a:t>Languages for translation</a:t>
            </a:r>
          </a:p>
          <a:p>
            <a:pPr lvl="1"/>
            <a:r>
              <a:rPr lang="en-US" dirty="0"/>
              <a:t>Contact information for program corrections</a:t>
            </a:r>
          </a:p>
          <a:p>
            <a:pPr lvl="1"/>
            <a:r>
              <a:rPr lang="en-US" dirty="0"/>
              <a:t>Demographic Household information (population representativeness)</a:t>
            </a:r>
          </a:p>
          <a:p>
            <a:pPr lvl="1"/>
            <a:r>
              <a:rPr lang="en-US" dirty="0"/>
              <a:t>Printing/Mail service orders</a:t>
            </a:r>
          </a:p>
          <a:p>
            <a:r>
              <a:rPr lang="en-US" dirty="0"/>
              <a:t>February 17</a:t>
            </a:r>
            <a:r>
              <a:rPr lang="en-US" baseline="30000" dirty="0"/>
              <a:t>th</a:t>
            </a:r>
            <a:r>
              <a:rPr lang="en-US" dirty="0"/>
              <a:t> all Surveys are mailed and emailed to listserv</a:t>
            </a:r>
          </a:p>
          <a:p>
            <a:r>
              <a:rPr lang="en-US" dirty="0"/>
              <a:t>March 31</a:t>
            </a:r>
            <a:r>
              <a:rPr lang="en-US" baseline="30000" dirty="0"/>
              <a:t>st</a:t>
            </a:r>
            <a:r>
              <a:rPr lang="en-US" dirty="0"/>
              <a:t> surveys close</a:t>
            </a:r>
          </a:p>
          <a:p>
            <a:r>
              <a:rPr lang="en-US" dirty="0"/>
              <a:t>February - April: Data entry and analysis</a:t>
            </a:r>
          </a:p>
          <a:p>
            <a:r>
              <a:rPr lang="en-US" dirty="0"/>
              <a:t>July to August: Draft/Final Reporting</a:t>
            </a:r>
          </a:p>
          <a:p>
            <a:endParaRPr lang="en-US" dirty="0"/>
          </a:p>
        </p:txBody>
      </p:sp>
    </p:spTree>
    <p:extLst>
      <p:ext uri="{BB962C8B-B14F-4D97-AF65-F5344CB8AC3E}">
        <p14:creationId xmlns:p14="http://schemas.microsoft.com/office/powerpoint/2010/main" val="19036941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AB435-8837-1048-A5A3-0F636E4EBBE5}"/>
              </a:ext>
            </a:extLst>
          </p:cNvPr>
          <p:cNvSpPr>
            <a:spLocks noGrp="1"/>
          </p:cNvSpPr>
          <p:nvPr>
            <p:ph type="title"/>
          </p:nvPr>
        </p:nvSpPr>
        <p:spPr/>
        <p:txBody>
          <a:bodyPr/>
          <a:lstStyle/>
          <a:p>
            <a:r>
              <a:rPr lang="en-US" dirty="0"/>
              <a:t>C4A</a:t>
            </a:r>
          </a:p>
        </p:txBody>
      </p:sp>
      <p:sp>
        <p:nvSpPr>
          <p:cNvPr id="3" name="Content Placeholder 2">
            <a:extLst>
              <a:ext uri="{FF2B5EF4-FFF2-40B4-BE49-F238E27FC236}">
                <a16:creationId xmlns:a16="http://schemas.microsoft.com/office/drawing/2014/main" id="{24C05EB8-A979-007F-86BA-831FD794B476}"/>
              </a:ext>
            </a:extLst>
          </p:cNvPr>
          <p:cNvSpPr>
            <a:spLocks noGrp="1"/>
          </p:cNvSpPr>
          <p:nvPr>
            <p:ph sz="half" idx="1"/>
          </p:nvPr>
        </p:nvSpPr>
        <p:spPr/>
        <p:txBody>
          <a:bodyPr/>
          <a:lstStyle/>
          <a:p>
            <a:pPr marL="0" indent="0">
              <a:buNone/>
            </a:pPr>
            <a:r>
              <a:rPr lang="en-US" dirty="0">
                <a:solidFill>
                  <a:srgbClr val="000000"/>
                </a:solidFill>
                <a:latin typeface="Arial" panose="020B0604020202020204" pitchFamily="34" charset="0"/>
                <a:ea typeface="Calibri" panose="020F0502020204030204" pitchFamily="34" charset="0"/>
                <a:cs typeface="Times New Roman" panose="02020603050405020304" pitchFamily="18" charset="0"/>
              </a:rPr>
              <a:t>R</a:t>
            </a:r>
            <a:r>
              <a:rPr lang="en-US" sz="2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espondent families participating in Part C who report that early intervention </a:t>
            </a:r>
            <a:r>
              <a:rPr lang="en-US" sz="2800" dirty="0">
                <a:solidFill>
                  <a:srgbClr val="000000"/>
                </a:solidFill>
                <a:effectLst/>
                <a:ea typeface="Calibri" panose="020F0502020204030204" pitchFamily="34" charset="0"/>
                <a:cs typeface="Times New Roman" panose="02020603050405020304" pitchFamily="18" charset="0"/>
              </a:rPr>
              <a:t>services</a:t>
            </a:r>
            <a:r>
              <a:rPr lang="en-US" sz="2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have helped the family know their rights.</a:t>
            </a:r>
            <a:endParaRPr lang="en-US" dirty="0"/>
          </a:p>
        </p:txBody>
      </p:sp>
      <p:graphicFrame>
        <p:nvGraphicFramePr>
          <p:cNvPr id="6" name="Content Placeholder 5">
            <a:extLst>
              <a:ext uri="{FF2B5EF4-FFF2-40B4-BE49-F238E27FC236}">
                <a16:creationId xmlns:a16="http://schemas.microsoft.com/office/drawing/2014/main" id="{4F95964C-2FC9-BBDA-433C-A2152A1EFAD2}"/>
              </a:ext>
            </a:extLst>
          </p:cNvPr>
          <p:cNvGraphicFramePr>
            <a:graphicFrameLocks noGrp="1"/>
          </p:cNvGraphicFramePr>
          <p:nvPr>
            <p:ph sz="half" idx="2"/>
          </p:nvPr>
        </p:nvGraphicFramePr>
        <p:xfrm>
          <a:off x="6347691" y="1809686"/>
          <a:ext cx="5181600" cy="1387983"/>
        </p:xfrm>
        <a:graphic>
          <a:graphicData uri="http://schemas.openxmlformats.org/drawingml/2006/table">
            <a:tbl>
              <a:tblPr firstRow="1" firstCol="1" bandRow="1">
                <a:tableStyleId>{5C22544A-7EE6-4342-B048-85BDC9FD1C3A}</a:tableStyleId>
              </a:tblPr>
              <a:tblGrid>
                <a:gridCol w="2878667">
                  <a:extLst>
                    <a:ext uri="{9D8B030D-6E8A-4147-A177-3AD203B41FA5}">
                      <a16:colId xmlns:a16="http://schemas.microsoft.com/office/drawing/2014/main" val="2511634662"/>
                    </a:ext>
                  </a:extLst>
                </a:gridCol>
                <a:gridCol w="2302933">
                  <a:extLst>
                    <a:ext uri="{9D8B030D-6E8A-4147-A177-3AD203B41FA5}">
                      <a16:colId xmlns:a16="http://schemas.microsoft.com/office/drawing/2014/main" val="4026517059"/>
                    </a:ext>
                  </a:extLst>
                </a:gridCol>
              </a:tblGrid>
              <a:tr h="109514">
                <a:tc>
                  <a:txBody>
                    <a:bodyPr/>
                    <a:lstStyle/>
                    <a:p>
                      <a:pPr marL="0" marR="0" algn="ctr">
                        <a:lnSpc>
                          <a:spcPct val="115000"/>
                        </a:lnSpc>
                        <a:spcBef>
                          <a:spcPts val="300"/>
                        </a:spcBef>
                        <a:spcAft>
                          <a:spcPts val="300"/>
                        </a:spcAft>
                      </a:pPr>
                      <a:r>
                        <a:rPr lang="en-US" sz="2800" dirty="0">
                          <a:solidFill>
                            <a:schemeClr val="tx1"/>
                          </a:solidFill>
                          <a:effectLst/>
                        </a:rPr>
                        <a:t>Measure</a:t>
                      </a:r>
                      <a:endParaRPr lang="en-US" sz="2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3793" marR="33793"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300"/>
                        </a:spcBef>
                        <a:spcAft>
                          <a:spcPts val="300"/>
                        </a:spcAft>
                      </a:pPr>
                      <a:r>
                        <a:rPr lang="en-US" sz="2800" dirty="0">
                          <a:solidFill>
                            <a:schemeClr val="tx1"/>
                          </a:solidFill>
                          <a:effectLst/>
                        </a:rPr>
                        <a:t>Baseline </a:t>
                      </a:r>
                      <a:endParaRPr lang="en-US" sz="2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3793" marR="33793"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66798307"/>
                  </a:ext>
                </a:extLst>
              </a:tr>
              <a:tr h="63206">
                <a:tc>
                  <a:txBody>
                    <a:bodyPr/>
                    <a:lstStyle/>
                    <a:p>
                      <a:pPr marL="0" marR="0" algn="ctr">
                        <a:lnSpc>
                          <a:spcPct val="115000"/>
                        </a:lnSpc>
                        <a:spcBef>
                          <a:spcPts val="300"/>
                        </a:spcBef>
                        <a:spcAft>
                          <a:spcPts val="300"/>
                        </a:spcAft>
                      </a:pPr>
                      <a:r>
                        <a:rPr lang="en-US" sz="2800" dirty="0">
                          <a:solidFill>
                            <a:schemeClr val="tx1"/>
                          </a:solidFill>
                          <a:effectLst/>
                        </a:rPr>
                        <a:t>A</a:t>
                      </a:r>
                      <a:endParaRPr lang="en-US" sz="2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3793" marR="33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300"/>
                        </a:spcBef>
                        <a:spcAft>
                          <a:spcPts val="300"/>
                        </a:spcAft>
                      </a:pPr>
                      <a:r>
                        <a:rPr lang="en-US" sz="2800" dirty="0">
                          <a:solidFill>
                            <a:schemeClr val="tx1"/>
                          </a:solidFill>
                          <a:effectLst/>
                        </a:rPr>
                        <a:t>2006</a:t>
                      </a:r>
                      <a:endParaRPr lang="en-US" sz="2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3793" marR="337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25008487"/>
                  </a:ext>
                </a:extLst>
              </a:tr>
              <a:tr h="63206">
                <a:tc>
                  <a:txBody>
                    <a:bodyPr/>
                    <a:lstStyle/>
                    <a:p>
                      <a:pPr marL="0" marR="0" algn="ctr">
                        <a:lnSpc>
                          <a:spcPct val="115000"/>
                        </a:lnSpc>
                        <a:spcBef>
                          <a:spcPts val="300"/>
                        </a:spcBef>
                        <a:spcAft>
                          <a:spcPts val="300"/>
                        </a:spcAft>
                      </a:pPr>
                      <a:r>
                        <a:rPr lang="en-US" sz="2800">
                          <a:solidFill>
                            <a:schemeClr val="tx1"/>
                          </a:solidFill>
                          <a:effectLst/>
                        </a:rPr>
                        <a:t>A</a:t>
                      </a:r>
                      <a:endParaRPr lang="en-US" sz="28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3793" marR="33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300"/>
                        </a:spcBef>
                        <a:spcAft>
                          <a:spcPts val="300"/>
                        </a:spcAft>
                      </a:pPr>
                      <a:r>
                        <a:rPr lang="en-US" sz="2800" dirty="0">
                          <a:solidFill>
                            <a:schemeClr val="tx1"/>
                          </a:solidFill>
                          <a:effectLst/>
                        </a:rPr>
                        <a:t>94.29%</a:t>
                      </a:r>
                      <a:endParaRPr lang="en-US" sz="2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3793" marR="337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99196183"/>
                  </a:ext>
                </a:extLst>
              </a:tr>
            </a:tbl>
          </a:graphicData>
        </a:graphic>
      </p:graphicFrame>
    </p:spTree>
    <p:extLst>
      <p:ext uri="{BB962C8B-B14F-4D97-AF65-F5344CB8AC3E}">
        <p14:creationId xmlns:p14="http://schemas.microsoft.com/office/powerpoint/2010/main" val="26967051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64DAD47-A0DA-6B62-11F0-67E15C912F32}"/>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Indicator 4A </a:t>
            </a:r>
          </a:p>
        </p:txBody>
      </p:sp>
      <p:graphicFrame>
        <p:nvGraphicFramePr>
          <p:cNvPr id="4" name="Content Placeholder 3">
            <a:extLst>
              <a:ext uri="{FF2B5EF4-FFF2-40B4-BE49-F238E27FC236}">
                <a16:creationId xmlns:a16="http://schemas.microsoft.com/office/drawing/2014/main" id="{E6344CBF-A38E-49EB-26C7-B31DB6B9BF23}"/>
              </a:ext>
            </a:extLst>
          </p:cNvPr>
          <p:cNvGraphicFramePr>
            <a:graphicFrameLocks noGrp="1"/>
          </p:cNvGraphicFramePr>
          <p:nvPr>
            <p:ph idx="1"/>
            <p:extLst>
              <p:ext uri="{D42A27DB-BD31-4B8C-83A1-F6EECF244321}">
                <p14:modId xmlns:p14="http://schemas.microsoft.com/office/powerpoint/2010/main" val="3216710367"/>
              </p:ext>
            </p:extLst>
          </p:nvPr>
        </p:nvGraphicFramePr>
        <p:xfrm>
          <a:off x="838200" y="556181"/>
          <a:ext cx="10515600" cy="5357860"/>
        </p:xfrm>
        <a:graphic>
          <a:graphicData uri="http://schemas.openxmlformats.org/drawingml/2006/table">
            <a:tbl>
              <a:tblPr firstRow="1">
                <a:tableStyleId>{5C22544A-7EE6-4342-B048-85BDC9FD1C3A}</a:tableStyleId>
              </a:tblPr>
              <a:tblGrid>
                <a:gridCol w="10515600">
                  <a:extLst>
                    <a:ext uri="{9D8B030D-6E8A-4147-A177-3AD203B41FA5}">
                      <a16:colId xmlns:a16="http://schemas.microsoft.com/office/drawing/2014/main" val="4198468470"/>
                    </a:ext>
                  </a:extLst>
                </a:gridCol>
              </a:tblGrid>
              <a:tr h="739772">
                <a:tc>
                  <a:txBody>
                    <a:bodyPr/>
                    <a:lstStyle/>
                    <a:p>
                      <a:pPr marL="0" marR="0">
                        <a:lnSpc>
                          <a:spcPct val="115000"/>
                        </a:lnSpc>
                        <a:spcBef>
                          <a:spcPts val="300"/>
                        </a:spcBef>
                        <a:spcAft>
                          <a:spcPts val="300"/>
                        </a:spcAft>
                        <a:buNone/>
                      </a:pPr>
                      <a:r>
                        <a:rPr lang="en-US" sz="3200" b="1" dirty="0">
                          <a:solidFill>
                            <a:schemeClr val="tx1"/>
                          </a:solidFill>
                        </a:rPr>
                        <a:t>Indicator 4 A</a:t>
                      </a:r>
                      <a:endParaRPr lang="en-US" sz="320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solidFill>
                      <a:schemeClr val="bg1"/>
                    </a:solidFill>
                  </a:tcPr>
                </a:tc>
                <a:extLst>
                  <a:ext uri="{0D108BD9-81ED-4DB2-BD59-A6C34878D82A}">
                    <a16:rowId xmlns:a16="http://schemas.microsoft.com/office/drawing/2014/main" val="1540946437"/>
                  </a:ext>
                </a:extLst>
              </a:tr>
              <a:tr h="2309044">
                <a:tc>
                  <a:txBody>
                    <a:bodyPr/>
                    <a:lstStyle/>
                    <a:p>
                      <a:pPr marL="0" marR="0">
                        <a:lnSpc>
                          <a:spcPct val="115000"/>
                        </a:lnSpc>
                        <a:spcBef>
                          <a:spcPts val="300"/>
                        </a:spcBef>
                        <a:spcAft>
                          <a:spcPts val="300"/>
                        </a:spcAft>
                        <a:buNone/>
                      </a:pPr>
                      <a:r>
                        <a:rPr lang="en-US" sz="3200" dirty="0">
                          <a:effectLst/>
                        </a:rPr>
                        <a:t>A1. Number of respondent families participating in Part C who report that early intervention services have helped the family know their rights</a:t>
                      </a:r>
                      <a:endParaRPr lang="en-US" sz="3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546065390"/>
                  </a:ext>
                </a:extLst>
              </a:tr>
              <a:tr h="2309044">
                <a:tc>
                  <a:txBody>
                    <a:bodyPr/>
                    <a:lstStyle/>
                    <a:p>
                      <a:pPr marL="0" marR="0">
                        <a:lnSpc>
                          <a:spcPct val="115000"/>
                        </a:lnSpc>
                        <a:spcBef>
                          <a:spcPts val="300"/>
                        </a:spcBef>
                        <a:spcAft>
                          <a:spcPts val="300"/>
                        </a:spcAft>
                        <a:buNone/>
                      </a:pPr>
                      <a:r>
                        <a:rPr lang="en-US" sz="3200" dirty="0">
                          <a:effectLst/>
                        </a:rPr>
                        <a:t>A2. Number of responses to the question of whether early intervention services have helped the family know their rights</a:t>
                      </a:r>
                      <a:endParaRPr lang="en-US" sz="3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504521014"/>
                  </a:ext>
                </a:extLst>
              </a:tr>
            </a:tbl>
          </a:graphicData>
        </a:graphic>
      </p:graphicFrame>
    </p:spTree>
    <p:extLst>
      <p:ext uri="{BB962C8B-B14F-4D97-AF65-F5344CB8AC3E}">
        <p14:creationId xmlns:p14="http://schemas.microsoft.com/office/powerpoint/2010/main" val="678408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B8325-54FC-51D4-4497-A6FB68D2DD36}"/>
              </a:ext>
            </a:extLst>
          </p:cNvPr>
          <p:cNvSpPr>
            <a:spLocks noGrp="1"/>
          </p:cNvSpPr>
          <p:nvPr>
            <p:ph type="title"/>
          </p:nvPr>
        </p:nvSpPr>
        <p:spPr>
          <a:xfrm>
            <a:off x="838200" y="-1325563"/>
            <a:ext cx="10515600" cy="1325563"/>
          </a:xfrm>
        </p:spPr>
        <p:txBody>
          <a:bodyPr vert="horz" lIns="91440" tIns="45720" rIns="91440" bIns="45720" rtlCol="0" anchor="b">
            <a:normAutofit fontScale="90000"/>
          </a:bodyPr>
          <a:lstStyle/>
          <a:p>
            <a:r>
              <a:rPr lang="en-US" dirty="0"/>
              <a:t>2017-2025 family survey response percentages to questions related to “Know their rights”</a:t>
            </a:r>
          </a:p>
        </p:txBody>
      </p:sp>
      <p:graphicFrame>
        <p:nvGraphicFramePr>
          <p:cNvPr id="7" name="Content Placeholder 6" descr="2017-2025 Family Response Percentages for &quot;Do you know your rights?&quot;">
            <a:extLst>
              <a:ext uri="{FF2B5EF4-FFF2-40B4-BE49-F238E27FC236}">
                <a16:creationId xmlns:a16="http://schemas.microsoft.com/office/drawing/2014/main" id="{3D69A211-1A1F-52BF-54ED-00C3BEF20BB6}"/>
              </a:ext>
            </a:extLst>
          </p:cNvPr>
          <p:cNvGraphicFramePr>
            <a:graphicFrameLocks noGrp="1"/>
          </p:cNvGraphicFramePr>
          <p:nvPr>
            <p:ph idx="1"/>
            <p:extLst>
              <p:ext uri="{D42A27DB-BD31-4B8C-83A1-F6EECF244321}">
                <p14:modId xmlns:p14="http://schemas.microsoft.com/office/powerpoint/2010/main" val="3188651821"/>
              </p:ext>
            </p:extLst>
          </p:nvPr>
        </p:nvGraphicFramePr>
        <p:xfrm>
          <a:off x="838200" y="512466"/>
          <a:ext cx="10515600" cy="56644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971270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AB435-8837-1048-A5A3-0F636E4EBBE5}"/>
              </a:ext>
            </a:extLst>
          </p:cNvPr>
          <p:cNvSpPr>
            <a:spLocks noGrp="1"/>
          </p:cNvSpPr>
          <p:nvPr>
            <p:ph type="title"/>
          </p:nvPr>
        </p:nvSpPr>
        <p:spPr/>
        <p:txBody>
          <a:bodyPr/>
          <a:lstStyle/>
          <a:p>
            <a:r>
              <a:rPr lang="en-US" dirty="0"/>
              <a:t>C4B</a:t>
            </a:r>
          </a:p>
        </p:txBody>
      </p:sp>
      <p:sp>
        <p:nvSpPr>
          <p:cNvPr id="3" name="Content Placeholder 2">
            <a:extLst>
              <a:ext uri="{FF2B5EF4-FFF2-40B4-BE49-F238E27FC236}">
                <a16:creationId xmlns:a16="http://schemas.microsoft.com/office/drawing/2014/main" id="{24C05EB8-A979-007F-86BA-831FD794B476}"/>
              </a:ext>
            </a:extLst>
          </p:cNvPr>
          <p:cNvSpPr>
            <a:spLocks noGrp="1"/>
          </p:cNvSpPr>
          <p:nvPr>
            <p:ph sz="half" idx="1"/>
          </p:nvPr>
        </p:nvSpPr>
        <p:spPr/>
        <p:txBody>
          <a:bodyPr>
            <a:normAutofit/>
          </a:bodyPr>
          <a:lstStyle/>
          <a:p>
            <a:pPr marL="0" indent="0">
              <a:buNone/>
            </a:pPr>
            <a:r>
              <a:rPr lang="en-US" dirty="0">
                <a:solidFill>
                  <a:srgbClr val="000000"/>
                </a:solidFill>
                <a:effectLst/>
                <a:ea typeface="Calibri" panose="020F0502020204030204" pitchFamily="34" charset="0"/>
                <a:cs typeface="Times New Roman" panose="02020603050405020304" pitchFamily="18" charset="0"/>
              </a:rPr>
              <a:t>Respondent families participating in Part C who report that early intervention services have helped the family effectively communicate their children’s needs.</a:t>
            </a:r>
            <a:endParaRPr lang="en-US" dirty="0"/>
          </a:p>
        </p:txBody>
      </p:sp>
      <p:graphicFrame>
        <p:nvGraphicFramePr>
          <p:cNvPr id="7" name="Content Placeholder 6">
            <a:extLst>
              <a:ext uri="{FF2B5EF4-FFF2-40B4-BE49-F238E27FC236}">
                <a16:creationId xmlns:a16="http://schemas.microsoft.com/office/drawing/2014/main" id="{68EDD32F-F49A-701D-EB92-EB110B5BF358}"/>
              </a:ext>
            </a:extLst>
          </p:cNvPr>
          <p:cNvGraphicFramePr>
            <a:graphicFrameLocks noGrp="1"/>
          </p:cNvGraphicFramePr>
          <p:nvPr>
            <p:ph sz="half" idx="2"/>
          </p:nvPr>
        </p:nvGraphicFramePr>
        <p:xfrm>
          <a:off x="6272784" y="1825625"/>
          <a:ext cx="5181600" cy="1387983"/>
        </p:xfrm>
        <a:graphic>
          <a:graphicData uri="http://schemas.openxmlformats.org/drawingml/2006/table">
            <a:tbl>
              <a:tblPr firstRow="1" firstCol="1" bandRow="1">
                <a:tableStyleId>{5C22544A-7EE6-4342-B048-85BDC9FD1C3A}</a:tableStyleId>
              </a:tblPr>
              <a:tblGrid>
                <a:gridCol w="2878667">
                  <a:extLst>
                    <a:ext uri="{9D8B030D-6E8A-4147-A177-3AD203B41FA5}">
                      <a16:colId xmlns:a16="http://schemas.microsoft.com/office/drawing/2014/main" val="3797550841"/>
                    </a:ext>
                  </a:extLst>
                </a:gridCol>
                <a:gridCol w="2302933">
                  <a:extLst>
                    <a:ext uri="{9D8B030D-6E8A-4147-A177-3AD203B41FA5}">
                      <a16:colId xmlns:a16="http://schemas.microsoft.com/office/drawing/2014/main" val="928303827"/>
                    </a:ext>
                  </a:extLst>
                </a:gridCol>
              </a:tblGrid>
              <a:tr h="109514">
                <a:tc>
                  <a:txBody>
                    <a:bodyPr/>
                    <a:lstStyle/>
                    <a:p>
                      <a:pPr marL="0" marR="0" algn="ctr">
                        <a:lnSpc>
                          <a:spcPct val="115000"/>
                        </a:lnSpc>
                        <a:spcBef>
                          <a:spcPts val="300"/>
                        </a:spcBef>
                        <a:spcAft>
                          <a:spcPts val="300"/>
                        </a:spcAft>
                      </a:pPr>
                      <a:r>
                        <a:rPr lang="en-US" sz="2800" dirty="0">
                          <a:solidFill>
                            <a:schemeClr val="tx1"/>
                          </a:solidFill>
                          <a:effectLst/>
                        </a:rPr>
                        <a:t>Measure</a:t>
                      </a:r>
                      <a:endParaRPr lang="en-US" sz="2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3793" marR="33793"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300"/>
                        </a:spcBef>
                        <a:spcAft>
                          <a:spcPts val="300"/>
                        </a:spcAft>
                      </a:pPr>
                      <a:r>
                        <a:rPr lang="en-US" sz="2800">
                          <a:solidFill>
                            <a:schemeClr val="tx1"/>
                          </a:solidFill>
                          <a:effectLst/>
                        </a:rPr>
                        <a:t>Baseline </a:t>
                      </a:r>
                      <a:endParaRPr lang="en-US" sz="28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3793" marR="33793"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68631492"/>
                  </a:ext>
                </a:extLst>
              </a:tr>
              <a:tr h="111705">
                <a:tc>
                  <a:txBody>
                    <a:bodyPr/>
                    <a:lstStyle/>
                    <a:p>
                      <a:pPr marL="0" marR="0" algn="ctr">
                        <a:lnSpc>
                          <a:spcPct val="115000"/>
                        </a:lnSpc>
                        <a:spcBef>
                          <a:spcPts val="300"/>
                        </a:spcBef>
                        <a:spcAft>
                          <a:spcPts val="300"/>
                        </a:spcAft>
                      </a:pPr>
                      <a:r>
                        <a:rPr lang="en-US" sz="2800" dirty="0">
                          <a:solidFill>
                            <a:schemeClr val="tx1"/>
                          </a:solidFill>
                          <a:effectLst/>
                        </a:rPr>
                        <a:t>B</a:t>
                      </a:r>
                      <a:endParaRPr lang="en-US" sz="2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3793" marR="33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300"/>
                        </a:spcBef>
                        <a:spcAft>
                          <a:spcPts val="300"/>
                        </a:spcAft>
                      </a:pPr>
                      <a:r>
                        <a:rPr lang="en-US" sz="2800" dirty="0">
                          <a:solidFill>
                            <a:schemeClr val="tx1"/>
                          </a:solidFill>
                          <a:effectLst/>
                        </a:rPr>
                        <a:t>2006</a:t>
                      </a:r>
                      <a:endParaRPr lang="en-US" sz="2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3793" marR="337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77942975"/>
                  </a:ext>
                </a:extLst>
              </a:tr>
              <a:tr h="63206">
                <a:tc>
                  <a:txBody>
                    <a:bodyPr/>
                    <a:lstStyle/>
                    <a:p>
                      <a:pPr marL="0" marR="0" algn="ctr">
                        <a:lnSpc>
                          <a:spcPct val="115000"/>
                        </a:lnSpc>
                        <a:spcBef>
                          <a:spcPts val="300"/>
                        </a:spcBef>
                        <a:spcAft>
                          <a:spcPts val="300"/>
                        </a:spcAft>
                      </a:pPr>
                      <a:r>
                        <a:rPr lang="en-US" sz="2800">
                          <a:solidFill>
                            <a:schemeClr val="tx1"/>
                          </a:solidFill>
                          <a:effectLst/>
                        </a:rPr>
                        <a:t>B</a:t>
                      </a:r>
                      <a:endParaRPr lang="en-US" sz="280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3793" marR="33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300"/>
                        </a:spcBef>
                        <a:spcAft>
                          <a:spcPts val="300"/>
                        </a:spcAft>
                      </a:pPr>
                      <a:r>
                        <a:rPr lang="en-US" sz="2800" dirty="0">
                          <a:solidFill>
                            <a:schemeClr val="tx1"/>
                          </a:solidFill>
                          <a:effectLst/>
                        </a:rPr>
                        <a:t>91.32%</a:t>
                      </a:r>
                      <a:endParaRPr lang="en-US" sz="2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3793" marR="337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86038315"/>
                  </a:ext>
                </a:extLst>
              </a:tr>
            </a:tbl>
          </a:graphicData>
        </a:graphic>
      </p:graphicFrame>
    </p:spTree>
    <p:extLst>
      <p:ext uri="{BB962C8B-B14F-4D97-AF65-F5344CB8AC3E}">
        <p14:creationId xmlns:p14="http://schemas.microsoft.com/office/powerpoint/2010/main" val="17466533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15BC648-0635-97EB-B03A-5B0F758D8852}"/>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Indicator 4B</a:t>
            </a:r>
          </a:p>
        </p:txBody>
      </p:sp>
      <p:graphicFrame>
        <p:nvGraphicFramePr>
          <p:cNvPr id="4" name="Content Placeholder 3">
            <a:extLst>
              <a:ext uri="{FF2B5EF4-FFF2-40B4-BE49-F238E27FC236}">
                <a16:creationId xmlns:a16="http://schemas.microsoft.com/office/drawing/2014/main" id="{043FE0D0-9C60-380B-1627-764E1099113D}"/>
              </a:ext>
            </a:extLst>
          </p:cNvPr>
          <p:cNvGraphicFramePr>
            <a:graphicFrameLocks noGrp="1"/>
          </p:cNvGraphicFramePr>
          <p:nvPr>
            <p:ph idx="1"/>
            <p:extLst>
              <p:ext uri="{D42A27DB-BD31-4B8C-83A1-F6EECF244321}">
                <p14:modId xmlns:p14="http://schemas.microsoft.com/office/powerpoint/2010/main" val="3171686969"/>
              </p:ext>
            </p:extLst>
          </p:nvPr>
        </p:nvGraphicFramePr>
        <p:xfrm>
          <a:off x="838200" y="546756"/>
          <a:ext cx="10515600" cy="5492341"/>
        </p:xfrm>
        <a:graphic>
          <a:graphicData uri="http://schemas.openxmlformats.org/drawingml/2006/table">
            <a:tbl>
              <a:tblPr firstRow="1">
                <a:tableStyleId>{5C22544A-7EE6-4342-B048-85BDC9FD1C3A}</a:tableStyleId>
              </a:tblPr>
              <a:tblGrid>
                <a:gridCol w="10515600">
                  <a:extLst>
                    <a:ext uri="{9D8B030D-6E8A-4147-A177-3AD203B41FA5}">
                      <a16:colId xmlns:a16="http://schemas.microsoft.com/office/drawing/2014/main" val="2880032419"/>
                    </a:ext>
                  </a:extLst>
                </a:gridCol>
              </a:tblGrid>
              <a:tr h="738951">
                <a:tc>
                  <a:txBody>
                    <a:bodyPr/>
                    <a:lstStyle/>
                    <a:p>
                      <a:pPr marL="0" marR="0">
                        <a:lnSpc>
                          <a:spcPct val="115000"/>
                        </a:lnSpc>
                        <a:spcBef>
                          <a:spcPts val="300"/>
                        </a:spcBef>
                        <a:spcAft>
                          <a:spcPts val="300"/>
                        </a:spcAft>
                        <a:buNone/>
                      </a:pPr>
                      <a:r>
                        <a:rPr lang="en-US" sz="3200" dirty="0">
                          <a:solidFill>
                            <a:schemeClr val="tx1"/>
                          </a:solidFill>
                        </a:rPr>
                        <a:t>Indicator 4B</a:t>
                      </a:r>
                      <a:endParaRPr lang="en-US" sz="3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solidFill>
                      <a:schemeClr val="bg1"/>
                    </a:solidFill>
                  </a:tcPr>
                </a:tc>
                <a:extLst>
                  <a:ext uri="{0D108BD9-81ED-4DB2-BD59-A6C34878D82A}">
                    <a16:rowId xmlns:a16="http://schemas.microsoft.com/office/drawing/2014/main" val="3296473310"/>
                  </a:ext>
                </a:extLst>
              </a:tr>
              <a:tr h="2376695">
                <a:tc>
                  <a:txBody>
                    <a:bodyPr/>
                    <a:lstStyle/>
                    <a:p>
                      <a:pPr marL="0" marR="0">
                        <a:lnSpc>
                          <a:spcPct val="115000"/>
                        </a:lnSpc>
                        <a:spcBef>
                          <a:spcPts val="300"/>
                        </a:spcBef>
                        <a:spcAft>
                          <a:spcPts val="300"/>
                        </a:spcAft>
                        <a:buNone/>
                      </a:pPr>
                      <a:r>
                        <a:rPr lang="en-US" sz="3200" dirty="0">
                          <a:effectLst/>
                        </a:rPr>
                        <a:t>B1. Number of respondent families participating in Part C who report that early intervention services have helped the family effectively communicate their children's needs</a:t>
                      </a:r>
                      <a:endParaRPr lang="en-US" sz="3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76198213"/>
                  </a:ext>
                </a:extLst>
              </a:tr>
              <a:tr h="2376695">
                <a:tc>
                  <a:txBody>
                    <a:bodyPr/>
                    <a:lstStyle/>
                    <a:p>
                      <a:pPr marL="0" marR="0">
                        <a:lnSpc>
                          <a:spcPct val="115000"/>
                        </a:lnSpc>
                        <a:spcBef>
                          <a:spcPts val="300"/>
                        </a:spcBef>
                        <a:spcAft>
                          <a:spcPts val="300"/>
                        </a:spcAft>
                        <a:buNone/>
                      </a:pPr>
                      <a:r>
                        <a:rPr lang="en-US" sz="3200" dirty="0">
                          <a:effectLst/>
                        </a:rPr>
                        <a:t>B2. Number of responses to the question of whether early intervention services have helped the family effectively communicate their children's needs</a:t>
                      </a:r>
                      <a:endParaRPr lang="en-US" sz="3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1777196419"/>
                  </a:ext>
                </a:extLst>
              </a:tr>
            </a:tbl>
          </a:graphicData>
        </a:graphic>
      </p:graphicFrame>
    </p:spTree>
    <p:extLst>
      <p:ext uri="{BB962C8B-B14F-4D97-AF65-F5344CB8AC3E}">
        <p14:creationId xmlns:p14="http://schemas.microsoft.com/office/powerpoint/2010/main" val="426113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1882A-51D8-829B-4094-14F4E8A8235C}"/>
              </a:ext>
            </a:extLst>
          </p:cNvPr>
          <p:cNvSpPr>
            <a:spLocks noGrp="1"/>
          </p:cNvSpPr>
          <p:nvPr>
            <p:ph type="title"/>
          </p:nvPr>
        </p:nvSpPr>
        <p:spPr>
          <a:xfrm>
            <a:off x="838200" y="-1325563"/>
            <a:ext cx="10515600" cy="1325563"/>
          </a:xfrm>
        </p:spPr>
        <p:txBody>
          <a:bodyPr vert="horz" lIns="91440" tIns="45720" rIns="91440" bIns="45720" rtlCol="0" anchor="b">
            <a:normAutofit fontScale="90000"/>
          </a:bodyPr>
          <a:lstStyle/>
          <a:p>
            <a:r>
              <a:rPr lang="en-US" dirty="0"/>
              <a:t>2017-2025 family survey response percentages to questions related to “Effectively Communicate my child’s needs”</a:t>
            </a:r>
          </a:p>
        </p:txBody>
      </p:sp>
      <p:graphicFrame>
        <p:nvGraphicFramePr>
          <p:cNvPr id="5" name="Content Placeholder 4" descr="2017-2025 Family Survey Responses Percentages for &quot;Effectively Communicate Child's Needs&quot;">
            <a:extLst>
              <a:ext uri="{FF2B5EF4-FFF2-40B4-BE49-F238E27FC236}">
                <a16:creationId xmlns:a16="http://schemas.microsoft.com/office/drawing/2014/main" id="{39896006-6A29-D199-D024-126B00A2A7E5}"/>
              </a:ext>
            </a:extLst>
          </p:cNvPr>
          <p:cNvGraphicFramePr>
            <a:graphicFrameLocks noGrp="1"/>
          </p:cNvGraphicFramePr>
          <p:nvPr>
            <p:ph idx="1"/>
            <p:extLst>
              <p:ext uri="{D42A27DB-BD31-4B8C-83A1-F6EECF244321}">
                <p14:modId xmlns:p14="http://schemas.microsoft.com/office/powerpoint/2010/main" val="2319458694"/>
              </p:ext>
            </p:extLst>
          </p:nvPr>
        </p:nvGraphicFramePr>
        <p:xfrm>
          <a:off x="838200" y="422031"/>
          <a:ext cx="10515600" cy="575493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32444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AB435-8837-1048-A5A3-0F636E4EBBE5}"/>
              </a:ext>
            </a:extLst>
          </p:cNvPr>
          <p:cNvSpPr>
            <a:spLocks noGrp="1"/>
          </p:cNvSpPr>
          <p:nvPr>
            <p:ph type="title"/>
          </p:nvPr>
        </p:nvSpPr>
        <p:spPr/>
        <p:txBody>
          <a:bodyPr/>
          <a:lstStyle/>
          <a:p>
            <a:r>
              <a:rPr lang="en-US" dirty="0"/>
              <a:t>C4C</a:t>
            </a:r>
          </a:p>
        </p:txBody>
      </p:sp>
      <p:sp>
        <p:nvSpPr>
          <p:cNvPr id="3" name="Content Placeholder 2">
            <a:extLst>
              <a:ext uri="{FF2B5EF4-FFF2-40B4-BE49-F238E27FC236}">
                <a16:creationId xmlns:a16="http://schemas.microsoft.com/office/drawing/2014/main" id="{24C05EB8-A979-007F-86BA-831FD794B476}"/>
              </a:ext>
            </a:extLst>
          </p:cNvPr>
          <p:cNvSpPr>
            <a:spLocks noGrp="1"/>
          </p:cNvSpPr>
          <p:nvPr>
            <p:ph sz="half" idx="1"/>
          </p:nvPr>
        </p:nvSpPr>
        <p:spPr/>
        <p:txBody>
          <a:bodyPr>
            <a:normAutofit/>
          </a:bodyPr>
          <a:lstStyle/>
          <a:p>
            <a:pPr marL="0" indent="0">
              <a:buNone/>
            </a:pPr>
            <a:r>
              <a:rPr lang="en-US" dirty="0">
                <a:solidFill>
                  <a:srgbClr val="000000"/>
                </a:solidFill>
                <a:effectLst/>
                <a:ea typeface="Calibri" panose="020F0502020204030204" pitchFamily="34" charset="0"/>
                <a:cs typeface="Times New Roman" panose="02020603050405020304" pitchFamily="18" charset="0"/>
              </a:rPr>
              <a:t>Respondent families participating in Part C who report that early intervention services have helped the family help their children develop and learn.</a:t>
            </a:r>
          </a:p>
          <a:p>
            <a:pPr marL="0" indent="0">
              <a:buNone/>
            </a:pPr>
            <a:endParaRPr lang="en-US" sz="3200" dirty="0">
              <a:solidFill>
                <a:srgbClr val="000000"/>
              </a:solidFill>
              <a:latin typeface="Arial" panose="020B0604020202020204" pitchFamily="34" charset="0"/>
              <a:ea typeface="Calibri" panose="020F0502020204030204" pitchFamily="34" charset="0"/>
              <a:cs typeface="Times New Roman" panose="02020603050405020304" pitchFamily="18" charset="0"/>
            </a:endParaRPr>
          </a:p>
          <a:p>
            <a:pPr marL="0" indent="0">
              <a:buNone/>
            </a:pPr>
            <a:endParaRPr lang="en-US" sz="4400" dirty="0"/>
          </a:p>
        </p:txBody>
      </p:sp>
      <p:graphicFrame>
        <p:nvGraphicFramePr>
          <p:cNvPr id="7" name="Content Placeholder 6">
            <a:extLst>
              <a:ext uri="{FF2B5EF4-FFF2-40B4-BE49-F238E27FC236}">
                <a16:creationId xmlns:a16="http://schemas.microsoft.com/office/drawing/2014/main" id="{1CBCADF0-2695-5093-200A-D1DF14101750}"/>
              </a:ext>
            </a:extLst>
          </p:cNvPr>
          <p:cNvGraphicFramePr>
            <a:graphicFrameLocks noGrp="1"/>
          </p:cNvGraphicFramePr>
          <p:nvPr>
            <p:ph sz="half" idx="2"/>
          </p:nvPr>
        </p:nvGraphicFramePr>
        <p:xfrm>
          <a:off x="6172202" y="1809686"/>
          <a:ext cx="5181600" cy="1387983"/>
        </p:xfrm>
        <a:graphic>
          <a:graphicData uri="http://schemas.openxmlformats.org/drawingml/2006/table">
            <a:tbl>
              <a:tblPr firstRow="1" firstCol="1" bandRow="1">
                <a:tableStyleId>{5C22544A-7EE6-4342-B048-85BDC9FD1C3A}</a:tableStyleId>
              </a:tblPr>
              <a:tblGrid>
                <a:gridCol w="2878667">
                  <a:extLst>
                    <a:ext uri="{9D8B030D-6E8A-4147-A177-3AD203B41FA5}">
                      <a16:colId xmlns:a16="http://schemas.microsoft.com/office/drawing/2014/main" val="1081694985"/>
                    </a:ext>
                  </a:extLst>
                </a:gridCol>
                <a:gridCol w="2302933">
                  <a:extLst>
                    <a:ext uri="{9D8B030D-6E8A-4147-A177-3AD203B41FA5}">
                      <a16:colId xmlns:a16="http://schemas.microsoft.com/office/drawing/2014/main" val="3628959087"/>
                    </a:ext>
                  </a:extLst>
                </a:gridCol>
              </a:tblGrid>
              <a:tr h="109514">
                <a:tc>
                  <a:txBody>
                    <a:bodyPr/>
                    <a:lstStyle/>
                    <a:p>
                      <a:pPr marL="0" marR="0" algn="ctr">
                        <a:lnSpc>
                          <a:spcPct val="115000"/>
                        </a:lnSpc>
                        <a:spcBef>
                          <a:spcPts val="300"/>
                        </a:spcBef>
                        <a:spcAft>
                          <a:spcPts val="300"/>
                        </a:spcAft>
                      </a:pPr>
                      <a:r>
                        <a:rPr lang="en-US" sz="2800" dirty="0">
                          <a:solidFill>
                            <a:schemeClr val="tx1"/>
                          </a:solidFill>
                          <a:effectLst/>
                        </a:rPr>
                        <a:t>Measure</a:t>
                      </a:r>
                      <a:endParaRPr lang="en-US" sz="2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3793" marR="33793"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300"/>
                        </a:spcBef>
                        <a:spcAft>
                          <a:spcPts val="300"/>
                        </a:spcAft>
                      </a:pPr>
                      <a:r>
                        <a:rPr lang="en-US" sz="2800" dirty="0">
                          <a:solidFill>
                            <a:schemeClr val="tx1"/>
                          </a:solidFill>
                          <a:effectLst/>
                        </a:rPr>
                        <a:t>Baseline </a:t>
                      </a:r>
                      <a:endParaRPr lang="en-US" sz="2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3793" marR="33793"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32770261"/>
                  </a:ext>
                </a:extLst>
              </a:tr>
              <a:tr h="111705">
                <a:tc>
                  <a:txBody>
                    <a:bodyPr/>
                    <a:lstStyle/>
                    <a:p>
                      <a:pPr marL="0" marR="0" algn="ctr">
                        <a:lnSpc>
                          <a:spcPct val="115000"/>
                        </a:lnSpc>
                        <a:spcBef>
                          <a:spcPts val="300"/>
                        </a:spcBef>
                        <a:spcAft>
                          <a:spcPts val="300"/>
                        </a:spcAft>
                      </a:pPr>
                      <a:r>
                        <a:rPr lang="en-US" sz="2800" dirty="0">
                          <a:solidFill>
                            <a:schemeClr val="tx1"/>
                          </a:solidFill>
                          <a:effectLst/>
                        </a:rPr>
                        <a:t>C</a:t>
                      </a:r>
                      <a:endParaRPr lang="en-US" sz="2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3793" marR="33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300"/>
                        </a:spcBef>
                        <a:spcAft>
                          <a:spcPts val="300"/>
                        </a:spcAft>
                      </a:pPr>
                      <a:r>
                        <a:rPr lang="en-US" sz="2800" dirty="0">
                          <a:solidFill>
                            <a:schemeClr val="tx1"/>
                          </a:solidFill>
                          <a:effectLst/>
                        </a:rPr>
                        <a:t>2006</a:t>
                      </a:r>
                      <a:endParaRPr lang="en-US" sz="2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3793" marR="337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67879079"/>
                  </a:ext>
                </a:extLst>
              </a:tr>
              <a:tr h="63206">
                <a:tc>
                  <a:txBody>
                    <a:bodyPr/>
                    <a:lstStyle/>
                    <a:p>
                      <a:pPr marL="0" marR="0" algn="ctr">
                        <a:lnSpc>
                          <a:spcPct val="115000"/>
                        </a:lnSpc>
                        <a:spcBef>
                          <a:spcPts val="300"/>
                        </a:spcBef>
                        <a:spcAft>
                          <a:spcPts val="300"/>
                        </a:spcAft>
                      </a:pPr>
                      <a:r>
                        <a:rPr lang="en-US" sz="2800" dirty="0">
                          <a:solidFill>
                            <a:schemeClr val="tx1"/>
                          </a:solidFill>
                          <a:effectLst/>
                        </a:rPr>
                        <a:t>C</a:t>
                      </a:r>
                      <a:endParaRPr lang="en-US" sz="2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3793" marR="3379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300"/>
                        </a:spcBef>
                        <a:spcAft>
                          <a:spcPts val="300"/>
                        </a:spcAft>
                      </a:pPr>
                      <a:r>
                        <a:rPr lang="en-US" sz="2800" dirty="0">
                          <a:solidFill>
                            <a:schemeClr val="tx1"/>
                          </a:solidFill>
                          <a:effectLst/>
                        </a:rPr>
                        <a:t>91.00%</a:t>
                      </a:r>
                      <a:endParaRPr lang="en-US" sz="2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a:txBody>
                  <a:tcPr marL="33793" marR="3379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55031213"/>
                  </a:ext>
                </a:extLst>
              </a:tr>
            </a:tbl>
          </a:graphicData>
        </a:graphic>
      </p:graphicFrame>
    </p:spTree>
    <p:extLst>
      <p:ext uri="{BB962C8B-B14F-4D97-AF65-F5344CB8AC3E}">
        <p14:creationId xmlns:p14="http://schemas.microsoft.com/office/powerpoint/2010/main" val="6493088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AF2C648-ADC8-1089-A54D-DF5DF596D181}"/>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Indicator 4C</a:t>
            </a:r>
          </a:p>
        </p:txBody>
      </p:sp>
      <p:graphicFrame>
        <p:nvGraphicFramePr>
          <p:cNvPr id="4" name="Content Placeholder 3">
            <a:extLst>
              <a:ext uri="{FF2B5EF4-FFF2-40B4-BE49-F238E27FC236}">
                <a16:creationId xmlns:a16="http://schemas.microsoft.com/office/drawing/2014/main" id="{A61A048D-30AF-B954-BDB3-AA2DBC8FE8DF}"/>
              </a:ext>
            </a:extLst>
          </p:cNvPr>
          <p:cNvGraphicFramePr>
            <a:graphicFrameLocks noGrp="1"/>
          </p:cNvGraphicFramePr>
          <p:nvPr>
            <p:ph idx="1"/>
            <p:extLst>
              <p:ext uri="{D42A27DB-BD31-4B8C-83A1-F6EECF244321}">
                <p14:modId xmlns:p14="http://schemas.microsoft.com/office/powerpoint/2010/main" val="420739152"/>
              </p:ext>
            </p:extLst>
          </p:nvPr>
        </p:nvGraphicFramePr>
        <p:xfrm>
          <a:off x="838200" y="593889"/>
          <a:ext cx="10515600" cy="5320152"/>
        </p:xfrm>
        <a:graphic>
          <a:graphicData uri="http://schemas.openxmlformats.org/drawingml/2006/table">
            <a:tbl>
              <a:tblPr firstRow="1">
                <a:tableStyleId>{5C22544A-7EE6-4342-B048-85BDC9FD1C3A}</a:tableStyleId>
              </a:tblPr>
              <a:tblGrid>
                <a:gridCol w="10515600">
                  <a:extLst>
                    <a:ext uri="{9D8B030D-6E8A-4147-A177-3AD203B41FA5}">
                      <a16:colId xmlns:a16="http://schemas.microsoft.com/office/drawing/2014/main" val="3852751106"/>
                    </a:ext>
                  </a:extLst>
                </a:gridCol>
              </a:tblGrid>
              <a:tr h="734566">
                <a:tc>
                  <a:txBody>
                    <a:bodyPr/>
                    <a:lstStyle/>
                    <a:p>
                      <a:pPr marL="0" marR="0">
                        <a:lnSpc>
                          <a:spcPct val="115000"/>
                        </a:lnSpc>
                        <a:spcBef>
                          <a:spcPts val="300"/>
                        </a:spcBef>
                        <a:spcAft>
                          <a:spcPts val="300"/>
                        </a:spcAft>
                        <a:buNone/>
                      </a:pPr>
                      <a:r>
                        <a:rPr lang="en-US" sz="3200" dirty="0">
                          <a:solidFill>
                            <a:schemeClr val="tx1"/>
                          </a:solidFill>
                        </a:rPr>
                        <a:t>Indicator 4C</a:t>
                      </a:r>
                      <a:endParaRPr lang="en-US" sz="32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solidFill>
                      <a:schemeClr val="bg1"/>
                    </a:solidFill>
                  </a:tcPr>
                </a:tc>
                <a:extLst>
                  <a:ext uri="{0D108BD9-81ED-4DB2-BD59-A6C34878D82A}">
                    <a16:rowId xmlns:a16="http://schemas.microsoft.com/office/drawing/2014/main" val="743450508"/>
                  </a:ext>
                </a:extLst>
              </a:tr>
              <a:tr h="2292793">
                <a:tc>
                  <a:txBody>
                    <a:bodyPr/>
                    <a:lstStyle/>
                    <a:p>
                      <a:pPr marL="0" marR="0">
                        <a:lnSpc>
                          <a:spcPct val="115000"/>
                        </a:lnSpc>
                        <a:spcBef>
                          <a:spcPts val="300"/>
                        </a:spcBef>
                        <a:spcAft>
                          <a:spcPts val="300"/>
                        </a:spcAft>
                        <a:buNone/>
                      </a:pPr>
                      <a:r>
                        <a:rPr lang="en-US" sz="3200" dirty="0">
                          <a:effectLst/>
                        </a:rPr>
                        <a:t>C1. Number of respondent families participating in Part C who report that early intervention services have helped the family help their children develop and learn</a:t>
                      </a:r>
                      <a:endParaRPr lang="en-US" sz="3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3988471588"/>
                  </a:ext>
                </a:extLst>
              </a:tr>
              <a:tr h="2292793">
                <a:tc>
                  <a:txBody>
                    <a:bodyPr/>
                    <a:lstStyle/>
                    <a:p>
                      <a:pPr marL="0" marR="0">
                        <a:lnSpc>
                          <a:spcPct val="115000"/>
                        </a:lnSpc>
                        <a:spcBef>
                          <a:spcPts val="300"/>
                        </a:spcBef>
                        <a:spcAft>
                          <a:spcPts val="300"/>
                        </a:spcAft>
                        <a:buNone/>
                      </a:pPr>
                      <a:r>
                        <a:rPr lang="en-US" sz="3200" dirty="0">
                          <a:effectLst/>
                        </a:rPr>
                        <a:t>C2. Number of responses to the question of whether early intervention services have helped the family help their children develop and learn</a:t>
                      </a:r>
                      <a:endParaRPr lang="en-US" sz="32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281010598"/>
                  </a:ext>
                </a:extLst>
              </a:tr>
            </a:tbl>
          </a:graphicData>
        </a:graphic>
      </p:graphicFrame>
    </p:spTree>
    <p:extLst>
      <p:ext uri="{BB962C8B-B14F-4D97-AF65-F5344CB8AC3E}">
        <p14:creationId xmlns:p14="http://schemas.microsoft.com/office/powerpoint/2010/main" val="19827608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B8A97F-D9A6-5F76-8C9E-1DE2E0592FA5}"/>
              </a:ext>
            </a:extLst>
          </p:cNvPr>
          <p:cNvSpPr>
            <a:spLocks noGrp="1"/>
          </p:cNvSpPr>
          <p:nvPr>
            <p:ph type="title"/>
          </p:nvPr>
        </p:nvSpPr>
        <p:spPr>
          <a:xfrm>
            <a:off x="838200" y="-1325563"/>
            <a:ext cx="10515600" cy="1325563"/>
          </a:xfrm>
        </p:spPr>
        <p:txBody>
          <a:bodyPr vert="horz" lIns="91440" tIns="45720" rIns="91440" bIns="45720" rtlCol="0" anchor="b">
            <a:normAutofit fontScale="90000"/>
          </a:bodyPr>
          <a:lstStyle/>
          <a:p>
            <a:r>
              <a:rPr lang="en-US" dirty="0"/>
              <a:t>2017-2025 family survey response percentages to questions related to “Helping their child grow and learn”</a:t>
            </a:r>
          </a:p>
        </p:txBody>
      </p:sp>
      <p:graphicFrame>
        <p:nvGraphicFramePr>
          <p:cNvPr id="5" name="Content Placeholder 4" descr="2017-2025 Family Survey Responce Percentages for &quot;Help their child grown and learn&quot;">
            <a:extLst>
              <a:ext uri="{FF2B5EF4-FFF2-40B4-BE49-F238E27FC236}">
                <a16:creationId xmlns:a16="http://schemas.microsoft.com/office/drawing/2014/main" id="{C11C6457-355C-4908-A7C8-F1011C07BBF8}"/>
              </a:ext>
            </a:extLst>
          </p:cNvPr>
          <p:cNvGraphicFramePr>
            <a:graphicFrameLocks noGrp="1"/>
          </p:cNvGraphicFramePr>
          <p:nvPr>
            <p:ph idx="1"/>
            <p:extLst>
              <p:ext uri="{D42A27DB-BD31-4B8C-83A1-F6EECF244321}">
                <p14:modId xmlns:p14="http://schemas.microsoft.com/office/powerpoint/2010/main" val="1402272796"/>
              </p:ext>
            </p:extLst>
          </p:nvPr>
        </p:nvGraphicFramePr>
        <p:xfrm>
          <a:off x="838200" y="391886"/>
          <a:ext cx="10515600" cy="578507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72892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088C3-B017-59FE-DDD5-9C37CA80209A}"/>
              </a:ext>
            </a:extLst>
          </p:cNvPr>
          <p:cNvSpPr>
            <a:spLocks noGrp="1"/>
          </p:cNvSpPr>
          <p:nvPr>
            <p:ph type="ctrTitle"/>
          </p:nvPr>
        </p:nvSpPr>
        <p:spPr/>
        <p:txBody>
          <a:bodyPr/>
          <a:lstStyle/>
          <a:p>
            <a:r>
              <a:rPr lang="en-US" dirty="0"/>
              <a:t>Family Outcomes Data Survey Tool</a:t>
            </a:r>
          </a:p>
        </p:txBody>
      </p:sp>
      <p:sp>
        <p:nvSpPr>
          <p:cNvPr id="4" name="Text Placeholder 3">
            <a:extLst>
              <a:ext uri="{FF2B5EF4-FFF2-40B4-BE49-F238E27FC236}">
                <a16:creationId xmlns:a16="http://schemas.microsoft.com/office/drawing/2014/main" id="{C25E6F97-16A5-5BA1-E5B6-DBE62ED23A07}"/>
              </a:ext>
            </a:extLst>
          </p:cNvPr>
          <p:cNvSpPr>
            <a:spLocks noGrp="1"/>
          </p:cNvSpPr>
          <p:nvPr>
            <p:ph type="subTitle" idx="1"/>
          </p:nvPr>
        </p:nvSpPr>
        <p:spPr/>
        <p:txBody>
          <a:bodyPr>
            <a:normAutofit fontScale="92500" lnSpcReduction="10000"/>
          </a:bodyPr>
          <a:lstStyle/>
          <a:p>
            <a:endParaRPr lang="en-US" sz="3600" dirty="0">
              <a:hlinkClick r:id="rId2"/>
            </a:endParaRPr>
          </a:p>
          <a:p>
            <a:endParaRPr lang="en-US" sz="3600" dirty="0">
              <a:hlinkClick r:id="rId2"/>
            </a:endParaRPr>
          </a:p>
          <a:p>
            <a:r>
              <a:rPr lang="en-US" sz="3600" dirty="0">
                <a:hlinkClick r:id="rId2"/>
              </a:rPr>
              <a:t>ECTA Center: Family Outcomes</a:t>
            </a:r>
            <a:endParaRPr lang="en-US" sz="3600" dirty="0"/>
          </a:p>
        </p:txBody>
      </p:sp>
    </p:spTree>
    <p:extLst>
      <p:ext uri="{BB962C8B-B14F-4D97-AF65-F5344CB8AC3E}">
        <p14:creationId xmlns:p14="http://schemas.microsoft.com/office/powerpoint/2010/main" val="771432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AB435-8837-1048-A5A3-0F636E4EBBE5}"/>
              </a:ext>
            </a:extLst>
          </p:cNvPr>
          <p:cNvSpPr>
            <a:spLocks noGrp="1"/>
          </p:cNvSpPr>
          <p:nvPr>
            <p:ph type="title"/>
          </p:nvPr>
        </p:nvSpPr>
        <p:spPr/>
        <p:txBody>
          <a:bodyPr/>
          <a:lstStyle/>
          <a:p>
            <a:r>
              <a:rPr lang="en-US" dirty="0"/>
              <a:t>C4: Family Involvement</a:t>
            </a:r>
          </a:p>
        </p:txBody>
      </p:sp>
      <p:sp>
        <p:nvSpPr>
          <p:cNvPr id="3" name="Content Placeholder 2">
            <a:extLst>
              <a:ext uri="{FF2B5EF4-FFF2-40B4-BE49-F238E27FC236}">
                <a16:creationId xmlns:a16="http://schemas.microsoft.com/office/drawing/2014/main" id="{24C05EB8-A979-007F-86BA-831FD794B476}"/>
              </a:ext>
            </a:extLst>
          </p:cNvPr>
          <p:cNvSpPr>
            <a:spLocks noGrp="1"/>
          </p:cNvSpPr>
          <p:nvPr>
            <p:ph sz="half" idx="1"/>
          </p:nvPr>
        </p:nvSpPr>
        <p:spPr>
          <a:xfrm>
            <a:off x="838201" y="1825625"/>
            <a:ext cx="5181600" cy="4351338"/>
          </a:xfrm>
        </p:spPr>
        <p:txBody>
          <a:bodyPr>
            <a:normAutofit/>
          </a:bodyPr>
          <a:lstStyle/>
          <a:p>
            <a:pPr marL="514350" marR="0" indent="-514350">
              <a:spcBef>
                <a:spcPts val="300"/>
              </a:spcBef>
              <a:spcAft>
                <a:spcPts val="300"/>
              </a:spcAft>
              <a:buAutoNum type="alphaUcPeriod"/>
            </a:pPr>
            <a:r>
              <a:rPr lang="en-US" dirty="0">
                <a:solidFill>
                  <a:srgbClr val="000000"/>
                </a:solidFill>
                <a:effectLst/>
                <a:ea typeface="Calibri" panose="020F0502020204030204" pitchFamily="34" charset="0"/>
                <a:cs typeface="Times New Roman" panose="02020603050405020304" pitchFamily="18" charset="0"/>
              </a:rPr>
              <a:t>Know their rights;</a:t>
            </a:r>
          </a:p>
          <a:p>
            <a:pPr marL="514350" marR="0" indent="-514350">
              <a:spcBef>
                <a:spcPts val="300"/>
              </a:spcBef>
              <a:spcAft>
                <a:spcPts val="300"/>
              </a:spcAft>
              <a:buAutoNum type="alphaUcPeriod"/>
            </a:pPr>
            <a:endParaRPr lang="en-US" dirty="0">
              <a:effectLst/>
              <a:ea typeface="Calibri" panose="020F0502020204030204" pitchFamily="34" charset="0"/>
              <a:cs typeface="Times New Roman" panose="02020603050405020304" pitchFamily="18" charset="0"/>
            </a:endParaRPr>
          </a:p>
          <a:p>
            <a:pPr marL="0" marR="0" indent="0">
              <a:spcBef>
                <a:spcPts val="300"/>
              </a:spcBef>
              <a:spcAft>
                <a:spcPts val="300"/>
              </a:spcAft>
              <a:buNone/>
            </a:pPr>
            <a:r>
              <a:rPr lang="en-US" dirty="0">
                <a:solidFill>
                  <a:srgbClr val="000000"/>
                </a:solidFill>
                <a:effectLst/>
                <a:ea typeface="Calibri" panose="020F0502020204030204" pitchFamily="34" charset="0"/>
                <a:cs typeface="Times New Roman" panose="02020603050405020304" pitchFamily="18" charset="0"/>
              </a:rPr>
              <a:t>B. Effectively communicate their children's needs; and</a:t>
            </a:r>
            <a:endParaRPr lang="en-US" dirty="0">
              <a:effectLst/>
              <a:ea typeface="Calibri" panose="020F0502020204030204" pitchFamily="34" charset="0"/>
              <a:cs typeface="Times New Roman" panose="02020603050405020304" pitchFamily="18" charset="0"/>
            </a:endParaRPr>
          </a:p>
          <a:p>
            <a:pPr marL="0" marR="0" indent="0">
              <a:spcBef>
                <a:spcPts val="300"/>
              </a:spcBef>
              <a:spcAft>
                <a:spcPts val="300"/>
              </a:spcAft>
              <a:buNone/>
            </a:pPr>
            <a:endParaRPr lang="en-US" dirty="0">
              <a:solidFill>
                <a:srgbClr val="000000"/>
              </a:solidFill>
              <a:effectLst/>
              <a:ea typeface="Calibri" panose="020F0502020204030204" pitchFamily="34" charset="0"/>
              <a:cs typeface="Times New Roman" panose="02020603050405020304" pitchFamily="18" charset="0"/>
            </a:endParaRPr>
          </a:p>
          <a:p>
            <a:pPr marL="0" marR="0" indent="0">
              <a:spcBef>
                <a:spcPts val="300"/>
              </a:spcBef>
              <a:spcAft>
                <a:spcPts val="300"/>
              </a:spcAft>
              <a:buNone/>
            </a:pPr>
            <a:r>
              <a:rPr lang="en-US" dirty="0">
                <a:solidFill>
                  <a:srgbClr val="000000"/>
                </a:solidFill>
                <a:effectLst/>
                <a:ea typeface="Calibri" panose="020F0502020204030204" pitchFamily="34" charset="0"/>
                <a:cs typeface="Times New Roman" panose="02020603050405020304" pitchFamily="18" charset="0"/>
              </a:rPr>
              <a:t>C. Help their children develop and learn.</a:t>
            </a:r>
            <a:endParaRPr lang="en-US" dirty="0">
              <a:effectLst/>
              <a:ea typeface="Calibri" panose="020F0502020204030204" pitchFamily="34" charset="0"/>
              <a:cs typeface="Times New Roman" panose="02020603050405020304" pitchFamily="18" charset="0"/>
            </a:endParaRPr>
          </a:p>
          <a:p>
            <a:endParaRPr lang="en-US" dirty="0"/>
          </a:p>
        </p:txBody>
      </p:sp>
      <p:sp>
        <p:nvSpPr>
          <p:cNvPr id="4" name="Content Placeholder 3">
            <a:extLst>
              <a:ext uri="{FF2B5EF4-FFF2-40B4-BE49-F238E27FC236}">
                <a16:creationId xmlns:a16="http://schemas.microsoft.com/office/drawing/2014/main" id="{102F2A30-301D-B966-24AC-2C8845C644AA}"/>
              </a:ext>
            </a:extLst>
          </p:cNvPr>
          <p:cNvSpPr>
            <a:spLocks noGrp="1"/>
          </p:cNvSpPr>
          <p:nvPr>
            <p:ph sz="half" idx="2"/>
          </p:nvPr>
        </p:nvSpPr>
        <p:spPr>
          <a:xfrm>
            <a:off x="6172200" y="1148969"/>
            <a:ext cx="5181600" cy="4351338"/>
          </a:xfrm>
        </p:spPr>
        <p:txBody>
          <a:bodyPr>
            <a:noAutofit/>
          </a:bodyPr>
          <a:lstStyle/>
          <a:p>
            <a:pPr marL="0" marR="0" indent="0">
              <a:spcBef>
                <a:spcPts val="300"/>
              </a:spcBef>
              <a:spcAft>
                <a:spcPts val="300"/>
              </a:spcAft>
              <a:buNone/>
            </a:pPr>
            <a:r>
              <a:rPr lang="en-US" sz="2000" dirty="0">
                <a:solidFill>
                  <a:srgbClr val="000000"/>
                </a:solidFill>
                <a:effectLst/>
                <a:ea typeface="Calibri" panose="020F0502020204030204" pitchFamily="34" charset="0"/>
                <a:cs typeface="Times New Roman" panose="02020603050405020304" pitchFamily="18" charset="0"/>
              </a:rPr>
              <a:t>A. Percent = [(# of respondent families participating in Part C who report that early intervention services have helped the family know their rights) divided by the (# of respondent families participating in Part C)] times 100.</a:t>
            </a:r>
            <a:endParaRPr lang="en-US" sz="2000" dirty="0">
              <a:effectLst/>
              <a:ea typeface="Calibri" panose="020F0502020204030204" pitchFamily="34" charset="0"/>
              <a:cs typeface="Times New Roman" panose="02020603050405020304" pitchFamily="18" charset="0"/>
            </a:endParaRPr>
          </a:p>
          <a:p>
            <a:pPr marL="0" marR="0" indent="0">
              <a:spcBef>
                <a:spcPts val="300"/>
              </a:spcBef>
              <a:spcAft>
                <a:spcPts val="300"/>
              </a:spcAft>
              <a:buNone/>
            </a:pPr>
            <a:r>
              <a:rPr lang="en-US" sz="2000" dirty="0">
                <a:solidFill>
                  <a:srgbClr val="000000"/>
                </a:solidFill>
                <a:effectLst/>
                <a:ea typeface="Calibri" panose="020F0502020204030204" pitchFamily="34" charset="0"/>
                <a:cs typeface="Times New Roman" panose="02020603050405020304" pitchFamily="18" charset="0"/>
              </a:rPr>
              <a:t>B. Percent = [(# of respondent families participating in Part C who report that early intervention services have helped the family effectively communicate their children’s needs) divided by the (# of respondent families participating in Part C)] times 100.</a:t>
            </a:r>
            <a:endParaRPr lang="en-US" sz="2000" dirty="0">
              <a:effectLst/>
              <a:ea typeface="Calibri" panose="020F0502020204030204" pitchFamily="34" charset="0"/>
              <a:cs typeface="Times New Roman" panose="02020603050405020304" pitchFamily="18" charset="0"/>
            </a:endParaRPr>
          </a:p>
          <a:p>
            <a:pPr marL="0" marR="0" indent="0">
              <a:spcBef>
                <a:spcPts val="300"/>
              </a:spcBef>
              <a:spcAft>
                <a:spcPts val="300"/>
              </a:spcAft>
              <a:buNone/>
            </a:pPr>
            <a:r>
              <a:rPr lang="en-US" sz="2000" dirty="0">
                <a:solidFill>
                  <a:srgbClr val="000000"/>
                </a:solidFill>
                <a:effectLst/>
                <a:ea typeface="Calibri" panose="020F0502020204030204" pitchFamily="34" charset="0"/>
                <a:cs typeface="Times New Roman" panose="02020603050405020304" pitchFamily="18" charset="0"/>
              </a:rPr>
              <a:t>C. Percent = [(# of respondent families participating in Part C who report that early intervention services have helped the family help their children develop and learn) divided by the (# of respondent families participating in Part C)] times 100.</a:t>
            </a:r>
            <a:endParaRPr lang="en-US" sz="2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83998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30D02-74FD-9D05-7E25-87C20221EC34}"/>
              </a:ext>
            </a:extLst>
          </p:cNvPr>
          <p:cNvSpPr>
            <a:spLocks noGrp="1"/>
          </p:cNvSpPr>
          <p:nvPr>
            <p:ph type="title"/>
          </p:nvPr>
        </p:nvSpPr>
        <p:spPr>
          <a:xfrm>
            <a:off x="838200" y="365125"/>
            <a:ext cx="10515600" cy="716423"/>
          </a:xfrm>
        </p:spPr>
        <p:txBody>
          <a:bodyPr>
            <a:normAutofit/>
          </a:bodyPr>
          <a:lstStyle/>
          <a:p>
            <a:r>
              <a:rPr lang="en-US" sz="3600" dirty="0"/>
              <a:t>Nevada IDEA Part C Early Intervention Family Survey</a:t>
            </a:r>
          </a:p>
        </p:txBody>
      </p:sp>
      <p:sp>
        <p:nvSpPr>
          <p:cNvPr id="3" name="Content Placeholder 2">
            <a:extLst>
              <a:ext uri="{FF2B5EF4-FFF2-40B4-BE49-F238E27FC236}">
                <a16:creationId xmlns:a16="http://schemas.microsoft.com/office/drawing/2014/main" id="{1BC7002D-4485-1B4D-615D-BA99845A1715}"/>
              </a:ext>
            </a:extLst>
          </p:cNvPr>
          <p:cNvSpPr>
            <a:spLocks noGrp="1"/>
          </p:cNvSpPr>
          <p:nvPr>
            <p:ph idx="1"/>
          </p:nvPr>
        </p:nvSpPr>
        <p:spPr>
          <a:xfrm>
            <a:off x="462116" y="1307690"/>
            <a:ext cx="11287432" cy="5185185"/>
          </a:xfrm>
        </p:spPr>
        <p:txBody>
          <a:bodyPr>
            <a:normAutofit/>
          </a:bodyPr>
          <a:lstStyle/>
          <a:p>
            <a:r>
              <a:rPr lang="en-US" dirty="0"/>
              <a:t>Demographic Questions</a:t>
            </a:r>
          </a:p>
          <a:p>
            <a:r>
              <a:rPr lang="en-US" dirty="0"/>
              <a:t>Likert Scale Questions (Undecided vs Not Answered)</a:t>
            </a:r>
          </a:p>
          <a:p>
            <a:pPr lvl="1"/>
            <a:r>
              <a:rPr lang="en-US" sz="2800" dirty="0"/>
              <a:t>Know Their Rights</a:t>
            </a:r>
          </a:p>
          <a:p>
            <a:pPr lvl="1"/>
            <a:r>
              <a:rPr lang="en-US" sz="2800" dirty="0"/>
              <a:t>Effectively Communicate Their Child’s Needs</a:t>
            </a:r>
          </a:p>
          <a:p>
            <a:pPr lvl="1"/>
            <a:r>
              <a:rPr lang="en-US" sz="2800" dirty="0"/>
              <a:t>Help Their Child Grow and Learn</a:t>
            </a:r>
            <a:endParaRPr lang="en-US" dirty="0"/>
          </a:p>
          <a:p>
            <a:r>
              <a:rPr lang="en-US" dirty="0"/>
              <a:t>Every Child with an active IFSP during the survey period who has received at least six months of Early Intervention services</a:t>
            </a:r>
          </a:p>
          <a:p>
            <a:r>
              <a:rPr lang="en-US" dirty="0"/>
              <a:t>Sent through Survey Monkey (English/Spanish) and physical mail with both preferred language and English</a:t>
            </a:r>
          </a:p>
          <a:p>
            <a:r>
              <a:rPr lang="en-US" dirty="0"/>
              <a:t>All physical mail will include a coversheet with the QR code</a:t>
            </a:r>
          </a:p>
          <a:p>
            <a:endParaRPr lang="en-US" dirty="0"/>
          </a:p>
        </p:txBody>
      </p:sp>
    </p:spTree>
    <p:extLst>
      <p:ext uri="{BB962C8B-B14F-4D97-AF65-F5344CB8AC3E}">
        <p14:creationId xmlns:p14="http://schemas.microsoft.com/office/powerpoint/2010/main" val="1127758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DEF1B-835E-A7DE-F200-4C5AD2481C2B}"/>
              </a:ext>
            </a:extLst>
          </p:cNvPr>
          <p:cNvSpPr>
            <a:spLocks noGrp="1"/>
          </p:cNvSpPr>
          <p:nvPr>
            <p:ph type="title"/>
          </p:nvPr>
        </p:nvSpPr>
        <p:spPr/>
        <p:txBody>
          <a:bodyPr/>
          <a:lstStyle/>
          <a:p>
            <a:r>
              <a:rPr lang="en-US" dirty="0"/>
              <a:t>OSEP Response</a:t>
            </a:r>
          </a:p>
        </p:txBody>
      </p:sp>
      <p:sp>
        <p:nvSpPr>
          <p:cNvPr id="3" name="Content Placeholder 2">
            <a:extLst>
              <a:ext uri="{FF2B5EF4-FFF2-40B4-BE49-F238E27FC236}">
                <a16:creationId xmlns:a16="http://schemas.microsoft.com/office/drawing/2014/main" id="{92D37CA4-4116-0852-2D27-70F929385F5B}"/>
              </a:ext>
            </a:extLst>
          </p:cNvPr>
          <p:cNvSpPr>
            <a:spLocks noGrp="1"/>
          </p:cNvSpPr>
          <p:nvPr>
            <p:ph idx="1"/>
          </p:nvPr>
        </p:nvSpPr>
        <p:spPr/>
        <p:txBody>
          <a:bodyPr/>
          <a:lstStyle/>
          <a:p>
            <a:pPr marL="0" indent="0">
              <a:buNone/>
            </a:pPr>
            <a:r>
              <a:rPr lang="en-US" dirty="0"/>
              <a:t>In the FFY 2024 SPP/APR, the State must report whether its FFY 2024 response data are representative of the demographics of infants, toddlers, and families enrolled in the Part C program, and, if not, the actions the State is taking to address this issue. The State must also include its analysis of the extent to which the demographics of the families responding are representative of the population.</a:t>
            </a:r>
          </a:p>
          <a:p>
            <a:pPr marL="0" indent="0">
              <a:buNone/>
            </a:pPr>
            <a:endParaRPr lang="en-US" dirty="0"/>
          </a:p>
        </p:txBody>
      </p:sp>
    </p:spTree>
    <p:extLst>
      <p:ext uri="{BB962C8B-B14F-4D97-AF65-F5344CB8AC3E}">
        <p14:creationId xmlns:p14="http://schemas.microsoft.com/office/powerpoint/2010/main" val="2762005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94F42-ABDD-9874-5F2C-05C0F6C6CA64}"/>
              </a:ext>
            </a:extLst>
          </p:cNvPr>
          <p:cNvSpPr>
            <a:spLocks noGrp="1"/>
          </p:cNvSpPr>
          <p:nvPr>
            <p:ph type="title"/>
          </p:nvPr>
        </p:nvSpPr>
        <p:spPr>
          <a:xfrm>
            <a:off x="838200" y="365126"/>
            <a:ext cx="10515600" cy="726256"/>
          </a:xfrm>
        </p:spPr>
        <p:txBody>
          <a:bodyPr>
            <a:normAutofit/>
          </a:bodyPr>
          <a:lstStyle/>
          <a:p>
            <a:r>
              <a:rPr lang="en-US" sz="4000" dirty="0"/>
              <a:t>Demographic Data</a:t>
            </a:r>
          </a:p>
        </p:txBody>
      </p:sp>
      <p:sp>
        <p:nvSpPr>
          <p:cNvPr id="3" name="Content Placeholder 2">
            <a:extLst>
              <a:ext uri="{FF2B5EF4-FFF2-40B4-BE49-F238E27FC236}">
                <a16:creationId xmlns:a16="http://schemas.microsoft.com/office/drawing/2014/main" id="{95DB88EF-93C4-0CF3-991D-05BB3533A089}"/>
              </a:ext>
            </a:extLst>
          </p:cNvPr>
          <p:cNvSpPr>
            <a:spLocks noGrp="1"/>
          </p:cNvSpPr>
          <p:nvPr>
            <p:ph idx="1"/>
          </p:nvPr>
        </p:nvSpPr>
        <p:spPr>
          <a:xfrm>
            <a:off x="838200" y="1563329"/>
            <a:ext cx="10515600" cy="4613634"/>
          </a:xfrm>
        </p:spPr>
        <p:txBody>
          <a:bodyPr/>
          <a:lstStyle/>
          <a:p>
            <a:r>
              <a:rPr lang="en-US" dirty="0"/>
              <a:t>Program</a:t>
            </a:r>
          </a:p>
          <a:p>
            <a:r>
              <a:rPr lang="en-US" dirty="0"/>
              <a:t>Race/Ethnicity</a:t>
            </a:r>
          </a:p>
          <a:p>
            <a:r>
              <a:rPr lang="en-US" dirty="0"/>
              <a:t>Household Income</a:t>
            </a:r>
          </a:p>
          <a:p>
            <a:r>
              <a:rPr lang="en-US" dirty="0"/>
              <a:t>Number of Household Members</a:t>
            </a:r>
          </a:p>
          <a:p>
            <a:r>
              <a:rPr lang="en-US" dirty="0"/>
              <a:t>Preferred Language</a:t>
            </a:r>
          </a:p>
          <a:p>
            <a:r>
              <a:rPr lang="en-US" dirty="0"/>
              <a:t>Community (Urban/Suburban/Rural Frontier/Prefer Not to Answer)</a:t>
            </a:r>
          </a:p>
          <a:p>
            <a:r>
              <a:rPr lang="en-US" dirty="0"/>
              <a:t>Length of Time in EI services</a:t>
            </a:r>
          </a:p>
          <a:p>
            <a:pPr marL="0" indent="0">
              <a:buNone/>
            </a:pPr>
            <a:endParaRPr lang="en-US" dirty="0"/>
          </a:p>
        </p:txBody>
      </p:sp>
    </p:spTree>
    <p:extLst>
      <p:ext uri="{BB962C8B-B14F-4D97-AF65-F5344CB8AC3E}">
        <p14:creationId xmlns:p14="http://schemas.microsoft.com/office/powerpoint/2010/main" val="3642482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C5DC957-7B92-CDB6-BB81-8283257D49E4}"/>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Communicating my child’s strengths, needs, and abilities family survey questions</a:t>
            </a:r>
          </a:p>
        </p:txBody>
      </p:sp>
      <p:graphicFrame>
        <p:nvGraphicFramePr>
          <p:cNvPr id="4" name="Content Placeholder 3">
            <a:extLst>
              <a:ext uri="{FF2B5EF4-FFF2-40B4-BE49-F238E27FC236}">
                <a16:creationId xmlns:a16="http://schemas.microsoft.com/office/drawing/2014/main" id="{3E231CE6-44E7-FA04-5046-BFDA79D55744}"/>
              </a:ext>
            </a:extLst>
          </p:cNvPr>
          <p:cNvGraphicFramePr>
            <a:graphicFrameLocks noGrp="1"/>
          </p:cNvGraphicFramePr>
          <p:nvPr>
            <p:ph idx="1"/>
            <p:extLst>
              <p:ext uri="{D42A27DB-BD31-4B8C-83A1-F6EECF244321}">
                <p14:modId xmlns:p14="http://schemas.microsoft.com/office/powerpoint/2010/main" val="2977649035"/>
              </p:ext>
            </p:extLst>
          </p:nvPr>
        </p:nvGraphicFramePr>
        <p:xfrm>
          <a:off x="383458" y="216817"/>
          <a:ext cx="11572568" cy="6259681"/>
        </p:xfrm>
        <a:graphic>
          <a:graphicData uri="http://schemas.openxmlformats.org/drawingml/2006/table">
            <a:tbl>
              <a:tblPr firstRow="1"/>
              <a:tblGrid>
                <a:gridCol w="11572568">
                  <a:extLst>
                    <a:ext uri="{9D8B030D-6E8A-4147-A177-3AD203B41FA5}">
                      <a16:colId xmlns:a16="http://schemas.microsoft.com/office/drawing/2014/main" val="1945837309"/>
                    </a:ext>
                  </a:extLst>
                </a:gridCol>
              </a:tblGrid>
              <a:tr h="723599">
                <a:tc>
                  <a:txBody>
                    <a:bodyPr/>
                    <a:lstStyle/>
                    <a:p>
                      <a:pPr algn="l" rtl="0" fontAlgn="base">
                        <a:lnSpc>
                          <a:spcPct val="150000"/>
                        </a:lnSpc>
                        <a:spcBef>
                          <a:spcPts val="5"/>
                        </a:spcBef>
                        <a:buNone/>
                      </a:pPr>
                      <a:r>
                        <a:rPr lang="en-US" sz="3200" b="1" dirty="0"/>
                        <a:t>Communicating My Child’s Strengths, Needs and Abilities</a:t>
                      </a:r>
                      <a:endParaRPr lang="en-US" sz="3200" b="1" i="0" dirty="0">
                        <a:effectLst/>
                        <a:latin typeface="+mn-lt"/>
                        <a:cs typeface="Arial" panose="020B0604020202020204" pitchFamily="34" charset="0"/>
                      </a:endParaRPr>
                    </a:p>
                  </a:txBody>
                  <a:tcP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44645667"/>
                  </a:ext>
                </a:extLst>
              </a:tr>
              <a:tr h="541567">
                <a:tc>
                  <a:txBody>
                    <a:bodyPr/>
                    <a:lstStyle/>
                    <a:p>
                      <a:pPr algn="l" rtl="0" fontAlgn="base">
                        <a:lnSpc>
                          <a:spcPct val="150000"/>
                        </a:lnSpc>
                        <a:spcBef>
                          <a:spcPts val="5"/>
                        </a:spcBef>
                        <a:buNone/>
                      </a:pPr>
                      <a:r>
                        <a:rPr lang="en-US" sz="1800" b="0" i="0" dirty="0">
                          <a:effectLst/>
                          <a:latin typeface="+mn-lt"/>
                          <a:cs typeface="Arial" panose="020B0604020202020204" pitchFamily="34" charset="0"/>
                        </a:rPr>
                        <a:t>1. Early Intervention services and supports help me understand my child's strengths, abilities, and special needs.</a:t>
                      </a:r>
                    </a:p>
                  </a:txBody>
                  <a:tcP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7519039"/>
                  </a:ext>
                </a:extLst>
              </a:tr>
              <a:tr h="980285">
                <a:tc>
                  <a:txBody>
                    <a:bodyPr/>
                    <a:lstStyle/>
                    <a:p>
                      <a:pPr algn="l" rtl="0" fontAlgn="base">
                        <a:lnSpc>
                          <a:spcPct val="150000"/>
                        </a:lnSpc>
                        <a:spcBef>
                          <a:spcPts val="135"/>
                        </a:spcBef>
                        <a:buNone/>
                      </a:pPr>
                      <a:r>
                        <a:rPr lang="en-US" sz="1800" b="0" i="0" dirty="0">
                          <a:effectLst/>
                          <a:latin typeface="+mn-lt"/>
                          <a:cs typeface="Arial" panose="020B0604020202020204" pitchFamily="34" charset="0"/>
                        </a:rPr>
                        <a:t>2. Members of my Individualized Family Services Plan (IFSP) team provide all the information I need to fully participate in developing our IFSP. </a:t>
                      </a:r>
                    </a:p>
                  </a:txBody>
                  <a:tcP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14514465"/>
                  </a:ext>
                </a:extLst>
              </a:tr>
              <a:tr h="607052">
                <a:tc>
                  <a:txBody>
                    <a:bodyPr/>
                    <a:lstStyle/>
                    <a:p>
                      <a:pPr algn="l" rtl="0" fontAlgn="base">
                        <a:lnSpc>
                          <a:spcPct val="150000"/>
                        </a:lnSpc>
                        <a:spcBef>
                          <a:spcPts val="75"/>
                        </a:spcBef>
                        <a:buNone/>
                      </a:pPr>
                      <a:r>
                        <a:rPr lang="en-US" sz="1800" b="0" i="0" dirty="0">
                          <a:effectLst/>
                          <a:latin typeface="+mn-lt"/>
                          <a:cs typeface="Arial" panose="020B0604020202020204" pitchFamily="34" charset="0"/>
                        </a:rPr>
                        <a:t>3. As a member of my IFSP team, my opinions count and are honored by other members of the team.</a:t>
                      </a:r>
                    </a:p>
                  </a:txBody>
                  <a:tcP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78324538"/>
                  </a:ext>
                </a:extLst>
              </a:tr>
              <a:tr h="944841">
                <a:tc>
                  <a:txBody>
                    <a:bodyPr/>
                    <a:lstStyle/>
                    <a:p>
                      <a:pPr algn="l" rtl="0" fontAlgn="base">
                        <a:lnSpc>
                          <a:spcPct val="150000"/>
                        </a:lnSpc>
                        <a:spcBef>
                          <a:spcPts val="135"/>
                        </a:spcBef>
                        <a:buNone/>
                      </a:pPr>
                      <a:r>
                        <a:rPr lang="en-US" sz="1800" b="0" i="0">
                          <a:effectLst/>
                          <a:latin typeface="+mn-lt"/>
                          <a:cs typeface="Arial" panose="020B0604020202020204" pitchFamily="34" charset="0"/>
                        </a:rPr>
                        <a:t>4. I am comfortable talking with my early intervention service providers about what is important to me and my family. </a:t>
                      </a:r>
                    </a:p>
                  </a:txBody>
                  <a:tcP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78035354"/>
                  </a:ext>
                </a:extLst>
              </a:tr>
              <a:tr h="1488429">
                <a:tc>
                  <a:txBody>
                    <a:bodyPr/>
                    <a:lstStyle/>
                    <a:p>
                      <a:pPr algn="l" rtl="0" fontAlgn="base">
                        <a:lnSpc>
                          <a:spcPct val="150000"/>
                        </a:lnSpc>
                        <a:spcBef>
                          <a:spcPts val="5"/>
                        </a:spcBef>
                        <a:buNone/>
                      </a:pPr>
                      <a:r>
                        <a:rPr lang="en-US" sz="1800" b="0" i="0" dirty="0">
                          <a:effectLst/>
                          <a:latin typeface="+mn-lt"/>
                          <a:cs typeface="Arial" panose="020B0604020202020204" pitchFamily="34" charset="0"/>
                        </a:rPr>
                        <a:t>5. I have meaningful conversations with our service providers about my child’s social-emotional development (positive interactions with others, learning to control emotions and behaviors, understanding, and following rules and being able to effectively communicate needs). </a:t>
                      </a:r>
                      <a:r>
                        <a:rPr lang="en-US" sz="1800" b="1" i="0" dirty="0">
                          <a:effectLst/>
                          <a:latin typeface="+mn-lt"/>
                          <a:cs typeface="Arial" panose="020B0604020202020204" pitchFamily="34" charset="0"/>
                        </a:rPr>
                        <a:t>(State Systemic Improvement Plan (SSIP) Indicator 11)</a:t>
                      </a:r>
                    </a:p>
                  </a:txBody>
                  <a:tcP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39637786"/>
                  </a:ext>
                </a:extLst>
              </a:tr>
              <a:tr h="944841">
                <a:tc>
                  <a:txBody>
                    <a:bodyPr/>
                    <a:lstStyle/>
                    <a:p>
                      <a:pPr algn="l" rtl="0" fontAlgn="base">
                        <a:lnSpc>
                          <a:spcPct val="150000"/>
                        </a:lnSpc>
                        <a:spcBef>
                          <a:spcPts val="30"/>
                        </a:spcBef>
                        <a:buNone/>
                      </a:pPr>
                      <a:r>
                        <a:rPr lang="en-US" sz="1800" b="1" i="0" dirty="0">
                          <a:effectLst/>
                          <a:latin typeface="+mn-lt"/>
                          <a:cs typeface="Arial" panose="020B0604020202020204" pitchFamily="34" charset="0"/>
                        </a:rPr>
                        <a:t>6. The early intervention services we received have helped me effectively communicate my child’s needs. (SPP/APR Indicator 4B) </a:t>
                      </a:r>
                    </a:p>
                  </a:txBody>
                  <a:tcP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89514780"/>
                  </a:ext>
                </a:extLst>
              </a:tr>
            </a:tbl>
          </a:graphicData>
        </a:graphic>
      </p:graphicFrame>
    </p:spTree>
    <p:extLst>
      <p:ext uri="{BB962C8B-B14F-4D97-AF65-F5344CB8AC3E}">
        <p14:creationId xmlns:p14="http://schemas.microsoft.com/office/powerpoint/2010/main" val="3928449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F9A3D76-A59D-5144-A0BB-71133276C6A5}"/>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Know my/our rights family survey questions</a:t>
            </a:r>
          </a:p>
        </p:txBody>
      </p:sp>
      <p:graphicFrame>
        <p:nvGraphicFramePr>
          <p:cNvPr id="4" name="Content Placeholder 3">
            <a:extLst>
              <a:ext uri="{FF2B5EF4-FFF2-40B4-BE49-F238E27FC236}">
                <a16:creationId xmlns:a16="http://schemas.microsoft.com/office/drawing/2014/main" id="{C9791439-AE3B-6C7F-77CD-1F0E29C96FF9}"/>
              </a:ext>
            </a:extLst>
          </p:cNvPr>
          <p:cNvGraphicFramePr>
            <a:graphicFrameLocks noGrp="1"/>
          </p:cNvGraphicFramePr>
          <p:nvPr>
            <p:ph idx="1"/>
            <p:extLst>
              <p:ext uri="{D42A27DB-BD31-4B8C-83A1-F6EECF244321}">
                <p14:modId xmlns:p14="http://schemas.microsoft.com/office/powerpoint/2010/main" val="3127089241"/>
              </p:ext>
            </p:extLst>
          </p:nvPr>
        </p:nvGraphicFramePr>
        <p:xfrm>
          <a:off x="462115" y="507064"/>
          <a:ext cx="11307097" cy="5705200"/>
        </p:xfrm>
        <a:graphic>
          <a:graphicData uri="http://schemas.openxmlformats.org/drawingml/2006/table">
            <a:tbl>
              <a:tblPr firstRow="1"/>
              <a:tblGrid>
                <a:gridCol w="11307097">
                  <a:extLst>
                    <a:ext uri="{9D8B030D-6E8A-4147-A177-3AD203B41FA5}">
                      <a16:colId xmlns:a16="http://schemas.microsoft.com/office/drawing/2014/main" val="1912627197"/>
                    </a:ext>
                  </a:extLst>
                </a:gridCol>
              </a:tblGrid>
              <a:tr h="865630">
                <a:tc>
                  <a:txBody>
                    <a:bodyPr/>
                    <a:lstStyle/>
                    <a:p>
                      <a:pPr algn="l" rtl="0" fontAlgn="base">
                        <a:lnSpc>
                          <a:spcPct val="150000"/>
                        </a:lnSpc>
                        <a:spcBef>
                          <a:spcPts val="5"/>
                        </a:spcBef>
                        <a:buNone/>
                      </a:pPr>
                      <a:r>
                        <a:rPr lang="en-US" sz="3200" b="1" dirty="0"/>
                        <a:t>Know My/Our Rights</a:t>
                      </a:r>
                      <a:endParaRPr lang="en-US" sz="3200" b="1" i="0" dirty="0">
                        <a:effectLst/>
                        <a:latin typeface="+mn-lt"/>
                        <a:cs typeface="Arial" panose="020B0604020202020204" pitchFamily="34" charset="0"/>
                      </a:endParaRPr>
                    </a:p>
                  </a:txBody>
                  <a:tcP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91517042"/>
                  </a:ext>
                </a:extLst>
              </a:tr>
              <a:tr h="726706">
                <a:tc>
                  <a:txBody>
                    <a:bodyPr/>
                    <a:lstStyle/>
                    <a:p>
                      <a:pPr algn="l" rtl="0" fontAlgn="base">
                        <a:lnSpc>
                          <a:spcPct val="150000"/>
                        </a:lnSpc>
                        <a:spcBef>
                          <a:spcPts val="5"/>
                        </a:spcBef>
                        <a:buNone/>
                      </a:pPr>
                      <a:r>
                        <a:rPr lang="en-US" sz="2000" b="0" i="0" dirty="0">
                          <a:effectLst/>
                          <a:latin typeface="+mn-lt"/>
                          <a:cs typeface="Arial" panose="020B0604020202020204" pitchFamily="34" charset="0"/>
                        </a:rPr>
                        <a:t>7. I have a key role in all decisions related to early intervention services for my child and family. </a:t>
                      </a:r>
                    </a:p>
                  </a:txBody>
                  <a:tcP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84992904"/>
                  </a:ext>
                </a:extLst>
              </a:tr>
              <a:tr h="661428">
                <a:tc>
                  <a:txBody>
                    <a:bodyPr/>
                    <a:lstStyle/>
                    <a:p>
                      <a:pPr algn="l" rtl="0" fontAlgn="base">
                        <a:lnSpc>
                          <a:spcPct val="150000"/>
                        </a:lnSpc>
                        <a:spcBef>
                          <a:spcPts val="135"/>
                        </a:spcBef>
                        <a:buNone/>
                      </a:pPr>
                      <a:r>
                        <a:rPr lang="en-US" sz="2000" b="0" i="0" dirty="0">
                          <a:effectLst/>
                          <a:latin typeface="+mn-lt"/>
                          <a:cs typeface="Arial" panose="020B0604020202020204" pitchFamily="34" charset="0"/>
                        </a:rPr>
                        <a:t>8. My early intervention service providers respect my family’s cultural values and preferences. </a:t>
                      </a:r>
                    </a:p>
                  </a:txBody>
                  <a:tcP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22365434"/>
                  </a:ext>
                </a:extLst>
              </a:tr>
              <a:tr h="638457">
                <a:tc>
                  <a:txBody>
                    <a:bodyPr/>
                    <a:lstStyle/>
                    <a:p>
                      <a:pPr algn="l" rtl="0" fontAlgn="base">
                        <a:lnSpc>
                          <a:spcPct val="150000"/>
                        </a:lnSpc>
                        <a:spcBef>
                          <a:spcPts val="75"/>
                        </a:spcBef>
                        <a:buNone/>
                      </a:pPr>
                      <a:r>
                        <a:rPr lang="en-US" sz="2000" b="0" i="0" dirty="0">
                          <a:effectLst/>
                          <a:latin typeface="+mn-lt"/>
                          <a:cs typeface="Arial" panose="020B0604020202020204" pitchFamily="34" charset="0"/>
                        </a:rPr>
                        <a:t>9. I know who to contact if I have a question or concern about my child’s early intervention services. </a:t>
                      </a:r>
                    </a:p>
                  </a:txBody>
                  <a:tcP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6019016"/>
                  </a:ext>
                </a:extLst>
              </a:tr>
              <a:tr h="564261">
                <a:tc>
                  <a:txBody>
                    <a:bodyPr/>
                    <a:lstStyle/>
                    <a:p>
                      <a:pPr algn="l" rtl="0" fontAlgn="base">
                        <a:lnSpc>
                          <a:spcPct val="150000"/>
                        </a:lnSpc>
                        <a:spcBef>
                          <a:spcPts val="475"/>
                        </a:spcBef>
                        <a:buNone/>
                      </a:pPr>
                      <a:r>
                        <a:rPr lang="en-US" sz="2000" b="0" i="0" dirty="0">
                          <a:effectLst/>
                          <a:latin typeface="+mn-lt"/>
                          <a:cs typeface="Arial" panose="020B0604020202020204" pitchFamily="34" charset="0"/>
                        </a:rPr>
                        <a:t>10. I understand our IFSP can be reviewed and revised by the team any time we choose. </a:t>
                      </a:r>
                    </a:p>
                  </a:txBody>
                  <a:tcP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51969425"/>
                  </a:ext>
                </a:extLst>
              </a:tr>
              <a:tr h="564261">
                <a:tc>
                  <a:txBody>
                    <a:bodyPr/>
                    <a:lstStyle/>
                    <a:p>
                      <a:pPr algn="l" rtl="0" fontAlgn="base">
                        <a:lnSpc>
                          <a:spcPct val="150000"/>
                        </a:lnSpc>
                        <a:spcBef>
                          <a:spcPts val="280"/>
                        </a:spcBef>
                        <a:buNone/>
                      </a:pPr>
                      <a:r>
                        <a:rPr lang="en-US" sz="2000" b="0" i="0" dirty="0">
                          <a:effectLst/>
                          <a:latin typeface="+mn-lt"/>
                          <a:cs typeface="Arial" panose="020B0604020202020204" pitchFamily="34" charset="0"/>
                        </a:rPr>
                        <a:t>11. My family receives all the early intervention services that we agreed to on our IFSP. </a:t>
                      </a:r>
                    </a:p>
                  </a:txBody>
                  <a:tcP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882309"/>
                  </a:ext>
                </a:extLst>
              </a:tr>
              <a:tr h="683128">
                <a:tc>
                  <a:txBody>
                    <a:bodyPr/>
                    <a:lstStyle/>
                    <a:p>
                      <a:pPr algn="l" rtl="0" fontAlgn="base">
                        <a:lnSpc>
                          <a:spcPct val="150000"/>
                        </a:lnSpc>
                        <a:spcBef>
                          <a:spcPts val="30"/>
                        </a:spcBef>
                        <a:buNone/>
                      </a:pPr>
                      <a:r>
                        <a:rPr lang="en-US" sz="2000" b="0" i="0" dirty="0">
                          <a:effectLst/>
                          <a:latin typeface="+mn-lt"/>
                          <a:cs typeface="Arial" panose="020B0604020202020204" pitchFamily="34" charset="0"/>
                        </a:rPr>
                        <a:t>12. My early intervention services are provided in my preferred language or form of communication. </a:t>
                      </a:r>
                    </a:p>
                  </a:txBody>
                  <a:tcP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85457312"/>
                  </a:ext>
                </a:extLst>
              </a:tr>
              <a:tr h="1001329">
                <a:tc>
                  <a:txBody>
                    <a:bodyPr/>
                    <a:lstStyle/>
                    <a:p>
                      <a:pPr algn="l" rtl="0" fontAlgn="base">
                        <a:lnSpc>
                          <a:spcPct val="150000"/>
                        </a:lnSpc>
                        <a:spcBef>
                          <a:spcPts val="30"/>
                        </a:spcBef>
                        <a:buNone/>
                      </a:pPr>
                      <a:r>
                        <a:rPr lang="en-US" sz="2000" b="1" i="0" dirty="0">
                          <a:effectLst/>
                          <a:latin typeface="+mn-lt"/>
                          <a:cs typeface="Arial" panose="020B0604020202020204" pitchFamily="34" charset="0"/>
                        </a:rPr>
                        <a:t>13. My IFSP team helps me know my parent rights regarding early intervention services (the procedural safeguards that are in the parent handbook). (SPP/APR Indicator 4A)</a:t>
                      </a:r>
                    </a:p>
                  </a:txBody>
                  <a:tcP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24787086"/>
                  </a:ext>
                </a:extLst>
              </a:tr>
            </a:tbl>
          </a:graphicData>
        </a:graphic>
      </p:graphicFrame>
    </p:spTree>
    <p:extLst>
      <p:ext uri="{BB962C8B-B14F-4D97-AF65-F5344CB8AC3E}">
        <p14:creationId xmlns:p14="http://schemas.microsoft.com/office/powerpoint/2010/main" val="354915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678F5F7-C900-ED7C-C641-8718D159EA69}"/>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Helping my child develop and learn family survey questions</a:t>
            </a:r>
          </a:p>
        </p:txBody>
      </p:sp>
      <p:graphicFrame>
        <p:nvGraphicFramePr>
          <p:cNvPr id="4" name="Content Placeholder 3">
            <a:extLst>
              <a:ext uri="{FF2B5EF4-FFF2-40B4-BE49-F238E27FC236}">
                <a16:creationId xmlns:a16="http://schemas.microsoft.com/office/drawing/2014/main" id="{14004161-0101-F75D-F0C6-8A373BDBD4A3}"/>
              </a:ext>
            </a:extLst>
          </p:cNvPr>
          <p:cNvGraphicFramePr>
            <a:graphicFrameLocks noGrp="1"/>
          </p:cNvGraphicFramePr>
          <p:nvPr>
            <p:ph idx="1"/>
            <p:extLst>
              <p:ext uri="{D42A27DB-BD31-4B8C-83A1-F6EECF244321}">
                <p14:modId xmlns:p14="http://schemas.microsoft.com/office/powerpoint/2010/main" val="1769396488"/>
              </p:ext>
            </p:extLst>
          </p:nvPr>
        </p:nvGraphicFramePr>
        <p:xfrm>
          <a:off x="511277" y="437903"/>
          <a:ext cx="11215149" cy="5642386"/>
        </p:xfrm>
        <a:graphic>
          <a:graphicData uri="http://schemas.openxmlformats.org/drawingml/2006/table">
            <a:tbl>
              <a:tblPr firstRow="1"/>
              <a:tblGrid>
                <a:gridCol w="11215149">
                  <a:extLst>
                    <a:ext uri="{9D8B030D-6E8A-4147-A177-3AD203B41FA5}">
                      <a16:colId xmlns:a16="http://schemas.microsoft.com/office/drawing/2014/main" val="3777735814"/>
                    </a:ext>
                  </a:extLst>
                </a:gridCol>
              </a:tblGrid>
              <a:tr h="976977">
                <a:tc>
                  <a:txBody>
                    <a:bodyPr/>
                    <a:lstStyle/>
                    <a:p>
                      <a:pPr algn="l" rtl="0" fontAlgn="base">
                        <a:lnSpc>
                          <a:spcPct val="150000"/>
                        </a:lnSpc>
                        <a:spcBef>
                          <a:spcPts val="5"/>
                        </a:spcBef>
                        <a:buNone/>
                      </a:pPr>
                      <a:r>
                        <a:rPr lang="en-US" sz="3600" b="1" dirty="0"/>
                        <a:t>Helping My Child Develop and Learn</a:t>
                      </a:r>
                      <a:endParaRPr lang="en-US" sz="3600" b="1" i="0" dirty="0">
                        <a:effectLst/>
                        <a:latin typeface="+mn-lt"/>
                        <a:cs typeface="Arial" panose="020B0604020202020204" pitchFamily="34" charset="0"/>
                      </a:endParaRPr>
                    </a:p>
                  </a:txBody>
                  <a:tcP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48667714"/>
                  </a:ext>
                </a:extLst>
              </a:tr>
              <a:tr h="1109904">
                <a:tc>
                  <a:txBody>
                    <a:bodyPr/>
                    <a:lstStyle/>
                    <a:p>
                      <a:pPr algn="l" rtl="0" fontAlgn="base">
                        <a:lnSpc>
                          <a:spcPct val="150000"/>
                        </a:lnSpc>
                        <a:spcBef>
                          <a:spcPts val="5"/>
                        </a:spcBef>
                        <a:buNone/>
                      </a:pPr>
                      <a:r>
                        <a:rPr lang="en-US" sz="2000" b="1" i="0" dirty="0">
                          <a:effectLst/>
                          <a:latin typeface="+mn-lt"/>
                          <a:cs typeface="Arial" panose="020B0604020202020204" pitchFamily="34" charset="0"/>
                        </a:rPr>
                        <a:t>14. My early intervention providers have supported me in knowing how to help my child develop and learn. (SPP/APR Indicator 4C)</a:t>
                      </a:r>
                    </a:p>
                  </a:txBody>
                  <a:tcP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23632714"/>
                  </a:ext>
                </a:extLst>
              </a:tr>
              <a:tr h="1106156">
                <a:tc>
                  <a:txBody>
                    <a:bodyPr/>
                    <a:lstStyle/>
                    <a:p>
                      <a:pPr algn="l" rtl="0" fontAlgn="base">
                        <a:lnSpc>
                          <a:spcPct val="150000"/>
                        </a:lnSpc>
                        <a:spcBef>
                          <a:spcPts val="5"/>
                        </a:spcBef>
                        <a:buNone/>
                      </a:pPr>
                      <a:r>
                        <a:rPr lang="en-US" sz="2000" b="0" i="0" dirty="0">
                          <a:effectLst/>
                          <a:latin typeface="+mn-lt"/>
                          <a:cs typeface="Arial" panose="020B0604020202020204" pitchFamily="34" charset="0"/>
                        </a:rPr>
                        <a:t>15. My early intervention providers give me information about other activities and services in the community that may help me and my child (for example, childcare, play groups, WIC, etc.). </a:t>
                      </a:r>
                    </a:p>
                  </a:txBody>
                  <a:tcP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17364221"/>
                  </a:ext>
                </a:extLst>
              </a:tr>
              <a:tr h="1109146">
                <a:tc>
                  <a:txBody>
                    <a:bodyPr/>
                    <a:lstStyle/>
                    <a:p>
                      <a:pPr algn="l" rtl="0" fontAlgn="base">
                        <a:lnSpc>
                          <a:spcPct val="150000"/>
                        </a:lnSpc>
                        <a:spcBef>
                          <a:spcPts val="75"/>
                        </a:spcBef>
                        <a:buNone/>
                      </a:pPr>
                      <a:r>
                        <a:rPr lang="en-US" sz="2000" b="0" i="0" dirty="0">
                          <a:effectLst/>
                          <a:latin typeface="+mn-lt"/>
                          <a:cs typeface="Arial" panose="020B0604020202020204" pitchFamily="34" charset="0"/>
                        </a:rPr>
                        <a:t>16. Early intervention services help me feel comfortable in supporting my child in developing positive relationships with other children and adults. </a:t>
                      </a:r>
                      <a:r>
                        <a:rPr lang="en-US" sz="2000" b="1" i="0" dirty="0">
                          <a:effectLst/>
                          <a:latin typeface="+mn-lt"/>
                          <a:cs typeface="Arial" panose="020B0604020202020204" pitchFamily="34" charset="0"/>
                        </a:rPr>
                        <a:t>(SSIP: Indicator 11)</a:t>
                      </a:r>
                    </a:p>
                  </a:txBody>
                  <a:tcP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97450215"/>
                  </a:ext>
                </a:extLst>
              </a:tr>
              <a:tr h="1340203">
                <a:tc>
                  <a:txBody>
                    <a:bodyPr/>
                    <a:lstStyle/>
                    <a:p>
                      <a:pPr algn="l" rtl="0" fontAlgn="base">
                        <a:lnSpc>
                          <a:spcPct val="150000"/>
                        </a:lnSpc>
                        <a:spcBef>
                          <a:spcPts val="5"/>
                        </a:spcBef>
                        <a:buNone/>
                      </a:pPr>
                      <a:r>
                        <a:rPr lang="en-US" sz="2000" b="0" i="0" dirty="0">
                          <a:effectLst/>
                          <a:latin typeface="+mn-lt"/>
                          <a:cs typeface="Arial" panose="020B0604020202020204" pitchFamily="34" charset="0"/>
                        </a:rPr>
                        <a:t>17. My early intervention providers help me identify learning activities that I can do throughout the day with my child. </a:t>
                      </a:r>
                    </a:p>
                  </a:txBody>
                  <a:tcP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71343635"/>
                  </a:ext>
                </a:extLst>
              </a:tr>
            </a:tbl>
          </a:graphicData>
        </a:graphic>
      </p:graphicFrame>
    </p:spTree>
    <p:extLst>
      <p:ext uri="{BB962C8B-B14F-4D97-AF65-F5344CB8AC3E}">
        <p14:creationId xmlns:p14="http://schemas.microsoft.com/office/powerpoint/2010/main" val="10645099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137</TotalTime>
  <Words>1242</Words>
  <Application>Microsoft Office PowerPoint</Application>
  <PresentationFormat>Widescreen</PresentationFormat>
  <Paragraphs>122</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Aptos</vt:lpstr>
      <vt:lpstr>Aptos Display</vt:lpstr>
      <vt:lpstr>Arial</vt:lpstr>
      <vt:lpstr>Calibri</vt:lpstr>
      <vt:lpstr>Office Theme</vt:lpstr>
      <vt:lpstr>IDEA Part C  State Performance Plan / Annual Performance Report (SPP/APR) Indicator 4: Family Outcomes</vt:lpstr>
      <vt:lpstr>Family Outcomes Data Survey Tool</vt:lpstr>
      <vt:lpstr>C4: Family Involvement</vt:lpstr>
      <vt:lpstr>Nevada IDEA Part C Early Intervention Family Survey</vt:lpstr>
      <vt:lpstr>OSEP Response</vt:lpstr>
      <vt:lpstr>Demographic Data</vt:lpstr>
      <vt:lpstr>Communicating my child’s strengths, needs, and abilities family survey questions</vt:lpstr>
      <vt:lpstr>Know my/our rights family survey questions</vt:lpstr>
      <vt:lpstr>Helping my child develop and learn family survey questions</vt:lpstr>
      <vt:lpstr>Family Survey 2025-2026 Timeline</vt:lpstr>
      <vt:lpstr>C4A</vt:lpstr>
      <vt:lpstr>Indicator 4A </vt:lpstr>
      <vt:lpstr>2017-2025 family survey response percentages to questions related to “Know their rights”</vt:lpstr>
      <vt:lpstr>C4B</vt:lpstr>
      <vt:lpstr>Indicator 4B</vt:lpstr>
      <vt:lpstr>2017-2025 family survey response percentages to questions related to “Effectively Communicate my child’s needs”</vt:lpstr>
      <vt:lpstr>C4C</vt:lpstr>
      <vt:lpstr>Indicator 4C</vt:lpstr>
      <vt:lpstr>2017-2025 family survey response percentages to questions related to “Helping their child grow and learn”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Melissa L. Slayden</dc:creator>
  <cp:lastModifiedBy>Mary Garrison</cp:lastModifiedBy>
  <cp:revision>3</cp:revision>
  <dcterms:created xsi:type="dcterms:W3CDTF">2025-11-20T21:10:36Z</dcterms:created>
  <dcterms:modified xsi:type="dcterms:W3CDTF">2025-11-20T23:29:16Z</dcterms:modified>
</cp:coreProperties>
</file>